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4"/>
  </p:notesMasterIdLst>
  <p:sldIdLst>
    <p:sldId id="256" r:id="rId5"/>
    <p:sldId id="257" r:id="rId6"/>
    <p:sldId id="308" r:id="rId7"/>
    <p:sldId id="311" r:id="rId8"/>
    <p:sldId id="260" r:id="rId9"/>
    <p:sldId id="306" r:id="rId10"/>
    <p:sldId id="303" r:id="rId11"/>
    <p:sldId id="304" r:id="rId12"/>
    <p:sldId id="268" r:id="rId13"/>
    <p:sldId id="312" r:id="rId14"/>
    <p:sldId id="269" r:id="rId15"/>
    <p:sldId id="270" r:id="rId16"/>
    <p:sldId id="272" r:id="rId17"/>
    <p:sldId id="273" r:id="rId18"/>
    <p:sldId id="288" r:id="rId19"/>
    <p:sldId id="289" r:id="rId20"/>
    <p:sldId id="275" r:id="rId21"/>
    <p:sldId id="291" r:id="rId22"/>
    <p:sldId id="277" r:id="rId23"/>
    <p:sldId id="293" r:id="rId24"/>
    <p:sldId id="280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86" r:id="rId33"/>
  </p:sldIdLst>
  <p:sldSz cx="9144000" cy="6858000" type="screen4x3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16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16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FC85862F-8250-4BDF-9BE8-18B8486F84BF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2313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1014413"/>
            <a:ext cx="4872038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350" y="5021263"/>
            <a:ext cx="4568825" cy="405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218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3773880" y="9428760"/>
            <a:ext cx="288684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73A1BE19-8CDA-4B97-8FB2-C59544EC0EBE}" type="slidenum">
              <a:rPr lang="fr-FR" sz="1200" b="0" strike="noStrike" spc="-1">
                <a:latin typeface="Times New Roman"/>
              </a:rPr>
              <a:t>12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89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</p:spPr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66360" y="4715280"/>
            <a:ext cx="532980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43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B52231-DEFB-4E31-ACF9-B493EFA86E76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284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3773880" y="9428760"/>
            <a:ext cx="2886840" cy="4960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14372D4-0D42-455F-8DB7-AAF02AA524C6}" type="slidenum">
              <a:rPr lang="fr-FR" sz="1200" b="0" strike="noStrike" spc="-1">
                <a:latin typeface="Times New Roman"/>
              </a:rPr>
              <a:t>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9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851040" y="744480"/>
            <a:ext cx="4960440" cy="3722400"/>
          </a:xfrm>
          <a:prstGeom prst="rect">
            <a:avLst/>
          </a:prstGeom>
        </p:spPr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666360" y="4715280"/>
            <a:ext cx="5329800" cy="446652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133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E481-2AB0-4D65-AD7E-1707BBCEEE11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945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28676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137F490-5FE4-4C28-BBF7-969B96423A08}" type="slidenum">
              <a:rPr lang="fr-FR" altLang="fr-FR"/>
              <a:pPr algn="r" eaLnBrk="1" hangingPunct="1">
                <a:spcBef>
                  <a:spcPct val="0"/>
                </a:spcBef>
              </a:pPr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505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4" y="1471083"/>
            <a:ext cx="7881937" cy="4598988"/>
          </a:xfrm>
        </p:spPr>
        <p:txBody>
          <a:bodyPr/>
          <a:lstStyle>
            <a:lvl1pPr marL="133350" marR="0" indent="-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470297" marR="0" indent="-127397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470297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470297" marR="0" indent="1333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604838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4CAC9-C184-4A69-AA9A-375EC93D3CF7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766413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Modifiez le style du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84C506A-6258-414B-AF0E-CBA71842C741}" type="datetime1">
              <a:rPr lang="fr-FR" sz="1000" b="1" strike="noStrike" spc="-1">
                <a:solidFill>
                  <a:srgbClr val="808080"/>
                </a:solidFill>
                <a:latin typeface="Arial Black"/>
              </a:rPr>
              <a:t>15/12/2023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93EB66CC-0051-4F6B-87CC-5755FEDD8B1C}" type="slidenum">
              <a:rPr lang="fr-FR" sz="1800" b="0" strike="noStrike" spc="-1">
                <a:solidFill>
                  <a:srgbClr val="000000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4781FA6-0B23-4F35-8005-6D5E0CF67B11}" type="datetime1">
              <a:rPr lang="fr-FR" sz="1000" b="1" strike="noStrike" spc="-1">
                <a:solidFill>
                  <a:srgbClr val="808080"/>
                </a:solidFill>
                <a:latin typeface="Arial Black"/>
              </a:rPr>
              <a:t>15/12/2023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FF3FD874-2EFB-4233-BE7B-3B2CFBB634A6}" type="slidenum">
              <a:rPr lang="fr-FR" sz="1800" b="0" strike="noStrike" spc="-1">
                <a:solidFill>
                  <a:srgbClr val="000000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Modifiez le style du titre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Modifiez les styles du texte du masque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8284504-95D7-42B7-A9AD-383B8B7DB421}" type="datetime1">
              <a:rPr lang="fr-FR" sz="1000" b="1" strike="noStrike" spc="-1">
                <a:solidFill>
                  <a:srgbClr val="808080"/>
                </a:solidFill>
                <a:latin typeface="Arial Black"/>
              </a:rPr>
              <a:t>15/12/2023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2A57BA1-D917-4BDA-A382-DD3B2FD4AF3C}" type="slidenum">
              <a:rPr lang="fr-FR" sz="1800" b="0" strike="noStrike" spc="-1">
                <a:solidFill>
                  <a:srgbClr val="000000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0"/>
            <a:ext cx="9143640" cy="364680"/>
          </a:xfrm>
          <a:prstGeom prst="rect">
            <a:avLst/>
          </a:prstGeom>
          <a:solidFill>
            <a:srgbClr val="95BC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1800" b="0" strike="noStrike" cap="all" spc="-1">
                <a:solidFill>
                  <a:srgbClr val="FFFFFF"/>
                </a:solidFill>
                <a:latin typeface="Arial Black"/>
              </a:rPr>
              <a:t>LA SECONDE GENERALE ET TECHNOLOGIQUE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24" name="Image 10"/>
          <p:cNvPicPr/>
          <p:nvPr/>
        </p:nvPicPr>
        <p:blipFill>
          <a:blip r:embed="rId14"/>
          <a:stretch/>
        </p:blipFill>
        <p:spPr>
          <a:xfrm>
            <a:off x="922320" y="123840"/>
            <a:ext cx="939600" cy="44748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"/>
              </a:rPr>
              <a:t>Cliquez et modifiez le titre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804960" y="1470960"/>
            <a:ext cx="7881480" cy="4598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7840" indent="-177480">
              <a:lnSpc>
                <a:spcPct val="100000"/>
              </a:lnSpc>
              <a:spcBef>
                <a:spcPts val="641"/>
              </a:spcBef>
              <a:buClr>
                <a:srgbClr val="EEECE1"/>
              </a:buClr>
              <a:buFont typeface="Arial"/>
              <a:buChar char="■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Modifiez les styles du texte du masque</a:t>
            </a:r>
          </a:p>
          <a:p>
            <a:pPr marL="627120" lvl="1" indent="-169560">
              <a:lnSpc>
                <a:spcPct val="100000"/>
              </a:lnSpc>
              <a:spcBef>
                <a:spcPts val="561"/>
              </a:spcBef>
              <a:buClr>
                <a:srgbClr val="EEECE1"/>
              </a:buClr>
              <a:buFont typeface="Arial Italic"/>
              <a:buChar char="■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6271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627120" lvl="3" indent="177840">
              <a:lnSpc>
                <a:spcPct val="100000"/>
              </a:lnSpc>
              <a:spcBef>
                <a:spcPts val="400"/>
              </a:spcBef>
              <a:buClr>
                <a:srgbClr val="EEECE1"/>
              </a:buClr>
              <a:buFont typeface="Arial"/>
              <a:buChar char="–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806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127" name="PlaceHolder 4"/>
          <p:cNvSpPr>
            <a:spLocks noGrp="1"/>
          </p:cNvSpPr>
          <p:nvPr>
            <p:ph type="sldNum"/>
          </p:nvPr>
        </p:nvSpPr>
        <p:spPr>
          <a:xfrm>
            <a:off x="8150400" y="6391440"/>
            <a:ext cx="450360" cy="3646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1E84DFED-043E-4AD0-B7C8-924E564C6862}" type="slidenum">
              <a:rPr lang="fr-FR" sz="1800" b="0" strike="noStrike" spc="-1">
                <a:solidFill>
                  <a:srgbClr val="000000"/>
                </a:solidFill>
                <a:latin typeface="Calibri"/>
              </a:rPr>
              <a:t>‹N°›</a:t>
            </a:fld>
            <a:endParaRPr lang="fr-FR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6.jpeg"/><Relationship Id="rId5" Type="http://schemas.openxmlformats.org/officeDocument/2006/relationships/hyperlink" Target="https://www.choisirmonmetier-paysdelaloire.fr/" TargetMode="External"/><Relationship Id="rId4" Type="http://schemas.openxmlformats.org/officeDocument/2006/relationships/hyperlink" Target="http://www.onisep.fr/" TargetMode="External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1278360" y="2737800"/>
            <a:ext cx="6415920" cy="3389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4000"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latin typeface="Arial"/>
              </a:rPr>
              <a:t>Choisir son orientation</a:t>
            </a:r>
            <a:r>
              <a:t/>
            </a:r>
            <a:br/>
            <a:r>
              <a:rPr lang="fr-FR" sz="8000" b="0" strike="noStrike" spc="-1">
                <a:solidFill>
                  <a:srgbClr val="FFFFFF"/>
                </a:solidFill>
                <a:latin typeface="Arial Black"/>
              </a:rPr>
              <a:t>après la 3</a:t>
            </a:r>
            <a:r>
              <a:rPr lang="fr-FR" sz="8000" b="0" strike="noStrike" spc="-1" baseline="30000">
                <a:solidFill>
                  <a:srgbClr val="FFFFFF"/>
                </a:solidFill>
                <a:latin typeface="Arial Black"/>
              </a:rPr>
              <a:t>e</a:t>
            </a:r>
            <a:r>
              <a:t/>
            </a:r>
            <a:br/>
            <a:r>
              <a:rPr lang="fr-FR" sz="7900" b="0" strike="noStrike" spc="-1">
                <a:solidFill>
                  <a:srgbClr val="FFFFFF"/>
                </a:solidFill>
                <a:latin typeface="Arial Black"/>
              </a:rPr>
              <a:t> </a:t>
            </a:r>
            <a:endParaRPr lang="fr-FR" sz="79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5779440" y="6014520"/>
            <a:ext cx="200206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pc="-1" dirty="0" smtClean="0">
                <a:solidFill>
                  <a:srgbClr val="FFFFFF"/>
                </a:solidFill>
                <a:latin typeface="Calibri"/>
              </a:rPr>
              <a:t>12 septembre 2023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72" name="Picture 2"/>
          <p:cNvPicPr/>
          <p:nvPr/>
        </p:nvPicPr>
        <p:blipFill>
          <a:blip r:embed="rId3">
            <a:alphaModFix amt="0"/>
          </a:blip>
          <a:stretch/>
        </p:blipFill>
        <p:spPr>
          <a:xfrm>
            <a:off x="7032600" y="193320"/>
            <a:ext cx="1724400" cy="219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3"/>
          <p:cNvPicPr/>
          <p:nvPr/>
        </p:nvPicPr>
        <p:blipFill>
          <a:blip r:embed="rId2"/>
          <a:stretch/>
        </p:blipFill>
        <p:spPr>
          <a:xfrm>
            <a:off x="470880" y="1659150"/>
            <a:ext cx="1819800" cy="1664550"/>
          </a:xfrm>
          <a:prstGeom prst="rect">
            <a:avLst/>
          </a:prstGeom>
          <a:ln w="12600"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392310" y="2009880"/>
            <a:ext cx="1001700" cy="772740"/>
          </a:xfrm>
          <a:prstGeom prst="ellipse">
            <a:avLst/>
          </a:prstGeom>
          <a:noFill/>
          <a:ln w="31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3780" y="971460"/>
            <a:ext cx="4047716" cy="4109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90" tIns="33750" rIns="34290" bIns="33750"/>
          <a:lstStyle/>
          <a:p>
            <a:pPr algn="ctr">
              <a:lnSpc>
                <a:spcPct val="100000"/>
              </a:lnSpc>
            </a:pPr>
            <a:r>
              <a:rPr lang="fr-FR" sz="2025" b="1" spc="-1" dirty="0">
                <a:solidFill>
                  <a:srgbClr val="000000"/>
                </a:solidFill>
                <a:latin typeface="Calibri"/>
                <a:ea typeface="Calibri"/>
              </a:rPr>
              <a:t>La 1</a:t>
            </a:r>
            <a:r>
              <a:rPr lang="fr-FR" sz="2025" b="1" spc="-1" baseline="29000" dirty="0">
                <a:solidFill>
                  <a:srgbClr val="000000"/>
                </a:solidFill>
                <a:latin typeface="Calibri"/>
                <a:ea typeface="Calibri"/>
              </a:rPr>
              <a:t>ère</a:t>
            </a:r>
            <a:r>
              <a:rPr lang="fr-FR" sz="2025" b="1" spc="-1" dirty="0">
                <a:solidFill>
                  <a:srgbClr val="000000"/>
                </a:solidFill>
                <a:latin typeface="Calibri"/>
                <a:ea typeface="Calibri"/>
              </a:rPr>
              <a:t> et Terminale Technologique</a:t>
            </a:r>
            <a:endParaRPr lang="fr-FR" sz="2025" spc="-1" dirty="0">
              <a:latin typeface="Arial"/>
            </a:endParaRPr>
          </a:p>
        </p:txBody>
      </p:sp>
      <p:grpSp>
        <p:nvGrpSpPr>
          <p:cNvPr id="208" name="Group 3"/>
          <p:cNvGrpSpPr/>
          <p:nvPr/>
        </p:nvGrpSpPr>
        <p:grpSpPr>
          <a:xfrm>
            <a:off x="18090" y="3600451"/>
            <a:ext cx="1965455" cy="1440449"/>
            <a:chOff x="24120" y="3358800"/>
            <a:chExt cx="2333520" cy="2219400"/>
          </a:xfrm>
        </p:grpSpPr>
        <p:sp>
          <p:nvSpPr>
            <p:cNvPr id="209" name="CustomShape 4"/>
            <p:cNvSpPr/>
            <p:nvPr/>
          </p:nvSpPr>
          <p:spPr>
            <a:xfrm>
              <a:off x="24120" y="3358800"/>
              <a:ext cx="2333520" cy="2219400"/>
            </a:xfrm>
            <a:prstGeom prst="ellipse">
              <a:avLst/>
            </a:prstGeom>
            <a:solidFill>
              <a:srgbClr val="DDDDDD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5"/>
            <p:cNvSpPr/>
            <p:nvPr/>
          </p:nvSpPr>
          <p:spPr>
            <a:xfrm>
              <a:off x="319979" y="3805532"/>
              <a:ext cx="1741801" cy="11865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spc="-1" dirty="0">
                  <a:solidFill>
                    <a:srgbClr val="000000"/>
                  </a:solidFill>
                  <a:latin typeface="Calibri"/>
                  <a:ea typeface="Calibri"/>
                </a:rPr>
                <a:t>« </a:t>
              </a:r>
              <a:r>
                <a:rPr lang="fr-FR" sz="1200" b="1" spc="-1" dirty="0">
                  <a:solidFill>
                    <a:srgbClr val="000000"/>
                  </a:solidFill>
                  <a:latin typeface="Calibri"/>
                  <a:ea typeface="Calibri"/>
                </a:rPr>
                <a:t>Pont</a:t>
              </a:r>
              <a:r>
                <a:rPr lang="fr-FR" sz="1200" spc="-1" dirty="0">
                  <a:solidFill>
                    <a:srgbClr val="000000"/>
                  </a:solidFill>
                  <a:latin typeface="Calibri"/>
                  <a:ea typeface="Calibri"/>
                </a:rPr>
                <a:t> »</a:t>
              </a:r>
              <a:r>
                <a:rPr lang="fr-FR" sz="1200" b="1" spc="-1" dirty="0">
                  <a:solidFill>
                    <a:srgbClr val="FFFFFF"/>
                  </a:solidFill>
                  <a:latin typeface="Calibri"/>
                  <a:ea typeface="Calibri"/>
                </a:rPr>
                <a:t> </a:t>
              </a:r>
              <a:r>
                <a:rPr lang="fr-FR" sz="1200" b="1" spc="-1" dirty="0">
                  <a:solidFill>
                    <a:srgbClr val="000000"/>
                  </a:solidFill>
                  <a:latin typeface="Calibri"/>
                  <a:ea typeface="Calibri"/>
                </a:rPr>
                <a:t>entre voie pro et générale</a:t>
              </a:r>
              <a:endParaRPr lang="fr-FR" sz="1200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900" spc="-1" dirty="0">
                  <a:solidFill>
                    <a:srgbClr val="000000"/>
                  </a:solidFill>
                  <a:latin typeface="Calibri"/>
                  <a:ea typeface="Calibri"/>
                </a:rPr>
                <a:t> (enseignements généraux qui s’appliquent à un domaine, démarche de projet</a:t>
              </a:r>
              <a:endParaRPr lang="fr-FR" sz="900" spc="-1" dirty="0">
                <a:latin typeface="Arial"/>
              </a:endParaRPr>
            </a:p>
          </p:txBody>
        </p:sp>
      </p:grpSp>
      <p:sp>
        <p:nvSpPr>
          <p:cNvPr id="211" name="CustomShape 6"/>
          <p:cNvSpPr/>
          <p:nvPr/>
        </p:nvSpPr>
        <p:spPr>
          <a:xfrm>
            <a:off x="4504093" y="1109891"/>
            <a:ext cx="3116558" cy="280194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90" tIns="33750" rIns="34290" bIns="33750"/>
          <a:lstStyle/>
          <a:p>
            <a:pPr algn="ctr">
              <a:lnSpc>
                <a:spcPct val="100000"/>
              </a:lnSpc>
            </a:pPr>
            <a:r>
              <a:rPr lang="fr-FR" sz="1650" spc="-1" dirty="0">
                <a:solidFill>
                  <a:srgbClr val="000000"/>
                </a:solidFill>
                <a:latin typeface="Calibri"/>
                <a:ea typeface="Calibri"/>
              </a:rPr>
              <a:t>8 bacs technologiques possibles :</a:t>
            </a:r>
            <a:endParaRPr lang="fr-FR" sz="1650" spc="-1" dirty="0">
              <a:latin typeface="Arial"/>
            </a:endParaRPr>
          </a:p>
        </p:txBody>
      </p:sp>
      <p:sp>
        <p:nvSpPr>
          <p:cNvPr id="212" name="CustomShape 7"/>
          <p:cNvSpPr/>
          <p:nvPr/>
        </p:nvSpPr>
        <p:spPr>
          <a:xfrm flipH="1">
            <a:off x="860761" y="4684698"/>
            <a:ext cx="1767359" cy="1016534"/>
          </a:xfrm>
          <a:prstGeom prst="wedgeEllipseCallout">
            <a:avLst>
              <a:gd name="adj1" fmla="val -49430"/>
              <a:gd name="adj2" fmla="val 64515"/>
            </a:avLst>
          </a:prstGeom>
          <a:solidFill>
            <a:srgbClr val="FFFFFF"/>
          </a:solidFill>
          <a:ln w="50760" cap="rnd">
            <a:solidFill>
              <a:schemeClr val="accent1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8"/>
          <p:cNvSpPr/>
          <p:nvPr/>
        </p:nvSpPr>
        <p:spPr>
          <a:xfrm rot="21120000">
            <a:off x="1394820" y="5365440"/>
            <a:ext cx="918000" cy="273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Observation</a:t>
            </a:r>
            <a:endParaRPr lang="fr-FR" sz="1350" spc="-1">
              <a:latin typeface="Arial"/>
            </a:endParaRPr>
          </a:p>
        </p:txBody>
      </p:sp>
      <p:sp>
        <p:nvSpPr>
          <p:cNvPr id="214" name="CustomShape 9"/>
          <p:cNvSpPr/>
          <p:nvPr/>
        </p:nvSpPr>
        <p:spPr>
          <a:xfrm rot="21120000">
            <a:off x="1062180" y="4824900"/>
            <a:ext cx="1294110" cy="273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 dirty="0">
                <a:solidFill>
                  <a:srgbClr val="000000"/>
                </a:solidFill>
                <a:latin typeface="Calibri"/>
                <a:ea typeface="Calibri"/>
              </a:rPr>
              <a:t>Travaux pratiques</a:t>
            </a:r>
            <a:endParaRPr lang="fr-FR" sz="1350" spc="-1" dirty="0">
              <a:latin typeface="Arial"/>
            </a:endParaRPr>
          </a:p>
        </p:txBody>
      </p:sp>
      <p:sp>
        <p:nvSpPr>
          <p:cNvPr id="215" name="CustomShape 10"/>
          <p:cNvSpPr/>
          <p:nvPr/>
        </p:nvSpPr>
        <p:spPr>
          <a:xfrm rot="21120000">
            <a:off x="1126170" y="5006880"/>
            <a:ext cx="1223370" cy="273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Expérimentation</a:t>
            </a:r>
            <a:endParaRPr lang="fr-FR" sz="1350" spc="-1">
              <a:latin typeface="Arial"/>
            </a:endParaRPr>
          </a:p>
        </p:txBody>
      </p:sp>
      <p:sp>
        <p:nvSpPr>
          <p:cNvPr id="216" name="CustomShape 11"/>
          <p:cNvSpPr/>
          <p:nvPr/>
        </p:nvSpPr>
        <p:spPr>
          <a:xfrm rot="21120000">
            <a:off x="1220940" y="5190210"/>
            <a:ext cx="1260900" cy="273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Travail de groupe</a:t>
            </a:r>
            <a:endParaRPr lang="fr-FR" sz="1350" spc="-1">
              <a:latin typeface="Arial"/>
            </a:endParaRPr>
          </a:p>
        </p:txBody>
      </p:sp>
      <p:pic>
        <p:nvPicPr>
          <p:cNvPr id="217" name="Image 1"/>
          <p:cNvPicPr/>
          <p:nvPr/>
        </p:nvPicPr>
        <p:blipFill>
          <a:blip r:embed="rId3"/>
          <a:stretch/>
        </p:blipFill>
        <p:spPr>
          <a:xfrm>
            <a:off x="3387752" y="1516645"/>
            <a:ext cx="5349240" cy="4166100"/>
          </a:xfrm>
          <a:prstGeom prst="rect">
            <a:avLst/>
          </a:prstGeom>
          <a:ln>
            <a:noFill/>
          </a:ln>
        </p:spPr>
      </p:pic>
      <p:sp>
        <p:nvSpPr>
          <p:cNvPr id="3" name="Parenthèse ouvrante 2"/>
          <p:cNvSpPr/>
          <p:nvPr/>
        </p:nvSpPr>
        <p:spPr>
          <a:xfrm flipH="1">
            <a:off x="3382000" y="4877363"/>
            <a:ext cx="45719" cy="45719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CustomShape 10"/>
          <p:cNvSpPr/>
          <p:nvPr/>
        </p:nvSpPr>
        <p:spPr>
          <a:xfrm>
            <a:off x="2913321" y="5593159"/>
            <a:ext cx="2157518" cy="216146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90" tIns="33750" rIns="34290" bIns="33750"/>
          <a:lstStyle/>
          <a:p>
            <a:pPr algn="ctr"/>
            <a:r>
              <a:rPr lang="fr-FR" sz="900" b="1" i="1" dirty="0">
                <a:solidFill>
                  <a:srgbClr val="002060"/>
                </a:solidFill>
              </a:rPr>
              <a:t>⚠ </a:t>
            </a:r>
            <a:r>
              <a:rPr lang="fr-FR" sz="900" i="1" spc="-1" dirty="0">
                <a:solidFill>
                  <a:srgbClr val="002060"/>
                </a:solidFill>
                <a:latin typeface="Tahoma"/>
                <a:ea typeface="Tahoma"/>
              </a:rPr>
              <a:t>Procédures d’entrée spécifiques </a:t>
            </a:r>
            <a:endParaRPr lang="fr-FR" sz="900" i="1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8" name="Parenthèse ouvrante 17"/>
          <p:cNvSpPr/>
          <p:nvPr/>
        </p:nvSpPr>
        <p:spPr>
          <a:xfrm>
            <a:off x="3139332" y="4923082"/>
            <a:ext cx="253219" cy="652977"/>
          </a:xfrm>
          <a:prstGeom prst="leftBracke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5173780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-720" y="0"/>
            <a:ext cx="9144360" cy="69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8" name="CustomShape 2"/>
          <p:cNvSpPr/>
          <p:nvPr/>
        </p:nvSpPr>
        <p:spPr>
          <a:xfrm>
            <a:off x="177120" y="2179800"/>
            <a:ext cx="4600440" cy="2859120"/>
          </a:xfrm>
          <a:prstGeom prst="ellipse">
            <a:avLst/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Des enseignements communs à toutes les séries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+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Des enseignements de spécialité </a:t>
            </a:r>
            <a:r>
              <a:rPr lang="fr-FR" sz="1800" b="0" strike="noStrike" spc="-1" dirty="0">
                <a:solidFill>
                  <a:srgbClr val="C00000"/>
                </a:solidFill>
                <a:latin typeface="Calibri"/>
              </a:rPr>
              <a:t>(3 en 1</a:t>
            </a:r>
            <a:r>
              <a:rPr lang="fr-FR" sz="1800" b="0" strike="noStrike" spc="-1" baseline="30000" dirty="0">
                <a:solidFill>
                  <a:srgbClr val="C00000"/>
                </a:solidFill>
                <a:latin typeface="Calibri"/>
              </a:rPr>
              <a:t>ère</a:t>
            </a:r>
            <a:r>
              <a:rPr lang="fr-FR" sz="1800" b="0" strike="noStrike" spc="-1" dirty="0">
                <a:solidFill>
                  <a:srgbClr val="C00000"/>
                </a:solidFill>
                <a:latin typeface="Calibri"/>
              </a:rPr>
              <a:t> et 2 en </a:t>
            </a:r>
            <a:r>
              <a:rPr lang="fr-FR" sz="1800" b="0" strike="noStrike" spc="-1" dirty="0" err="1">
                <a:solidFill>
                  <a:srgbClr val="C00000"/>
                </a:solidFill>
                <a:latin typeface="Calibri"/>
              </a:rPr>
              <a:t>tle</a:t>
            </a:r>
            <a:r>
              <a:rPr lang="fr-FR" sz="1800" b="0" strike="noStrike" spc="-1" dirty="0">
                <a:solidFill>
                  <a:srgbClr val="C00000"/>
                </a:solidFill>
                <a:latin typeface="Calibri"/>
              </a:rPr>
              <a:t>)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+ </a:t>
            </a: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Des enseignements optionnels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177480" y="1156680"/>
            <a:ext cx="1944000" cy="575640"/>
          </a:xfrm>
          <a:prstGeom prst="rect">
            <a:avLst/>
          </a:prstGeom>
          <a:solidFill>
            <a:srgbClr val="92D05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Bac STAV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-720" y="1818720"/>
            <a:ext cx="27262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3399"/>
                </a:solidFill>
                <a:latin typeface="Comic Sans MS"/>
              </a:rPr>
              <a:t>Agronomie et du vivant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3268800" y="1156680"/>
            <a:ext cx="1944000" cy="575640"/>
          </a:xfrm>
          <a:prstGeom prst="rect">
            <a:avLst/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Bac STMG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5213520" y="1240920"/>
            <a:ext cx="33051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</a:rPr>
              <a:t>Management et de la Gestion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4408200" y="4812120"/>
            <a:ext cx="1944000" cy="575640"/>
          </a:xfrm>
          <a:prstGeom prst="rect">
            <a:avLst/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    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Bac STI2D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4" name="CustomShape 8"/>
          <p:cNvSpPr/>
          <p:nvPr/>
        </p:nvSpPr>
        <p:spPr>
          <a:xfrm>
            <a:off x="6378120" y="4677480"/>
            <a:ext cx="27262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</a:rPr>
              <a:t>Industrie, développement durable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5" name="CustomShape 9"/>
          <p:cNvSpPr/>
          <p:nvPr/>
        </p:nvSpPr>
        <p:spPr>
          <a:xfrm>
            <a:off x="4392000" y="2045160"/>
            <a:ext cx="1944000" cy="575640"/>
          </a:xfrm>
          <a:prstGeom prst="rect">
            <a:avLst/>
          </a:prstGeom>
          <a:solidFill>
            <a:srgbClr val="92D05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Bac STD2A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86" name="CustomShape 10"/>
          <p:cNvSpPr/>
          <p:nvPr/>
        </p:nvSpPr>
        <p:spPr>
          <a:xfrm>
            <a:off x="6287040" y="2082960"/>
            <a:ext cx="2726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</a:rPr>
              <a:t>Design Arts appliqués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7" name="CustomShape 11"/>
          <p:cNvSpPr/>
          <p:nvPr/>
        </p:nvSpPr>
        <p:spPr>
          <a:xfrm>
            <a:off x="4930200" y="2868120"/>
            <a:ext cx="1944000" cy="575640"/>
          </a:xfrm>
          <a:prstGeom prst="rect">
            <a:avLst/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Bac STL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88" name="CustomShape 12"/>
          <p:cNvSpPr/>
          <p:nvPr/>
        </p:nvSpPr>
        <p:spPr>
          <a:xfrm>
            <a:off x="6903720" y="2894400"/>
            <a:ext cx="1971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</a:rPr>
              <a:t>Laboratoire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89" name="CustomShape 13"/>
          <p:cNvSpPr/>
          <p:nvPr/>
        </p:nvSpPr>
        <p:spPr>
          <a:xfrm>
            <a:off x="4930920" y="3845880"/>
            <a:ext cx="1944000" cy="575640"/>
          </a:xfrm>
          <a:prstGeom prst="rect">
            <a:avLst/>
          </a:prstGeom>
          <a:solidFill>
            <a:srgbClr val="92D05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Bac ST2S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90" name="CustomShape 14"/>
          <p:cNvSpPr/>
          <p:nvPr/>
        </p:nvSpPr>
        <p:spPr>
          <a:xfrm>
            <a:off x="6949440" y="3930840"/>
            <a:ext cx="19713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</a:rPr>
              <a:t>Santé et social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1" name="CustomShape 15"/>
          <p:cNvSpPr/>
          <p:nvPr/>
        </p:nvSpPr>
        <p:spPr>
          <a:xfrm>
            <a:off x="1475640" y="5682240"/>
            <a:ext cx="1944000" cy="575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Bac STHR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2" name="CustomShape 16"/>
          <p:cNvSpPr/>
          <p:nvPr/>
        </p:nvSpPr>
        <p:spPr>
          <a:xfrm>
            <a:off x="4559040" y="5667480"/>
            <a:ext cx="1944000" cy="5756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Bac STMD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3" name="CustomShape 17"/>
          <p:cNvSpPr/>
          <p:nvPr/>
        </p:nvSpPr>
        <p:spPr>
          <a:xfrm>
            <a:off x="1084320" y="6330960"/>
            <a:ext cx="2726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</a:rPr>
              <a:t>Hôtellerie, restauration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4" name="CustomShape 18"/>
          <p:cNvSpPr/>
          <p:nvPr/>
        </p:nvSpPr>
        <p:spPr>
          <a:xfrm>
            <a:off x="4240800" y="6305400"/>
            <a:ext cx="27262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</a:rPr>
              <a:t>Danse, musique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295" name="Picture 86" descr="HAND235"/>
          <p:cNvPicPr/>
          <p:nvPr/>
        </p:nvPicPr>
        <p:blipFill>
          <a:blip r:embed="rId2"/>
          <a:stretch/>
        </p:blipFill>
        <p:spPr>
          <a:xfrm>
            <a:off x="204840" y="1225800"/>
            <a:ext cx="414000" cy="366480"/>
          </a:xfrm>
          <a:prstGeom prst="rect">
            <a:avLst/>
          </a:prstGeom>
          <a:ln w="9525">
            <a:noFill/>
          </a:ln>
        </p:spPr>
      </p:pic>
      <p:pic>
        <p:nvPicPr>
          <p:cNvPr id="296" name="Picture 84" descr="MENO002"/>
          <p:cNvPicPr/>
          <p:nvPr/>
        </p:nvPicPr>
        <p:blipFill>
          <a:blip r:embed="rId3"/>
          <a:stretch/>
        </p:blipFill>
        <p:spPr>
          <a:xfrm>
            <a:off x="4382640" y="4823640"/>
            <a:ext cx="611640" cy="400680"/>
          </a:xfrm>
          <a:prstGeom prst="rect">
            <a:avLst/>
          </a:prstGeom>
          <a:ln w="9525">
            <a:noFill/>
          </a:ln>
        </p:spPr>
      </p:pic>
      <p:pic>
        <p:nvPicPr>
          <p:cNvPr id="297" name="Picture 85" descr="MEDEQ006"/>
          <p:cNvPicPr/>
          <p:nvPr/>
        </p:nvPicPr>
        <p:blipFill>
          <a:blip r:embed="rId4"/>
          <a:stretch/>
        </p:blipFill>
        <p:spPr>
          <a:xfrm>
            <a:off x="4957560" y="2933640"/>
            <a:ext cx="343080" cy="426600"/>
          </a:xfrm>
          <a:prstGeom prst="rect">
            <a:avLst/>
          </a:prstGeom>
          <a:ln w="9525">
            <a:noFill/>
          </a:ln>
        </p:spPr>
      </p:pic>
      <p:pic>
        <p:nvPicPr>
          <p:cNvPr id="298" name="Picture 4" descr="Afficher les détails"/>
          <p:cNvPicPr/>
          <p:nvPr/>
        </p:nvPicPr>
        <p:blipFill>
          <a:blip r:embed="rId5"/>
          <a:stretch/>
        </p:blipFill>
        <p:spPr>
          <a:xfrm>
            <a:off x="6071400" y="5739480"/>
            <a:ext cx="431280" cy="431280"/>
          </a:xfrm>
          <a:prstGeom prst="rect">
            <a:avLst/>
          </a:prstGeom>
          <a:ln w="9525">
            <a:noFill/>
          </a:ln>
        </p:spPr>
      </p:pic>
      <p:sp>
        <p:nvSpPr>
          <p:cNvPr id="299" name="CustomShape 19"/>
          <p:cNvSpPr/>
          <p:nvPr/>
        </p:nvSpPr>
        <p:spPr>
          <a:xfrm>
            <a:off x="4586760" y="5761080"/>
            <a:ext cx="286920" cy="288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/>
          </a:ln>
          <a:effectLst>
            <a:outerShdw dist="107423" dir="2700000" algn="ctr" rotWithShape="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00" name="Picture 88" descr="j0300520"/>
          <p:cNvPicPr/>
          <p:nvPr/>
        </p:nvPicPr>
        <p:blipFill>
          <a:blip r:embed="rId6"/>
          <a:stretch/>
        </p:blipFill>
        <p:spPr>
          <a:xfrm>
            <a:off x="3344760" y="1279800"/>
            <a:ext cx="384120" cy="287640"/>
          </a:xfrm>
          <a:prstGeom prst="rect">
            <a:avLst/>
          </a:prstGeom>
          <a:ln w="9525">
            <a:noFill/>
          </a:ln>
        </p:spPr>
      </p:pic>
      <p:pic>
        <p:nvPicPr>
          <p:cNvPr id="301" name="Picture 91" descr="j0193752[1]"/>
          <p:cNvPicPr/>
          <p:nvPr/>
        </p:nvPicPr>
        <p:blipFill>
          <a:blip r:embed="rId7"/>
          <a:stretch/>
        </p:blipFill>
        <p:spPr>
          <a:xfrm>
            <a:off x="4423680" y="2122920"/>
            <a:ext cx="353520" cy="417240"/>
          </a:xfrm>
          <a:prstGeom prst="rect">
            <a:avLst/>
          </a:prstGeom>
          <a:ln w="9525">
            <a:noFill/>
          </a:ln>
        </p:spPr>
      </p:pic>
      <p:pic>
        <p:nvPicPr>
          <p:cNvPr id="302" name="Picture 90" descr="MEDEM027"/>
          <p:cNvPicPr/>
          <p:nvPr/>
        </p:nvPicPr>
        <p:blipFill>
          <a:blip r:embed="rId8"/>
          <a:stretch/>
        </p:blipFill>
        <p:spPr>
          <a:xfrm flipH="1">
            <a:off x="4987800" y="3939840"/>
            <a:ext cx="355320" cy="360000"/>
          </a:xfrm>
          <a:prstGeom prst="rect">
            <a:avLst/>
          </a:prstGeom>
          <a:ln w="9525">
            <a:noFill/>
          </a:ln>
        </p:spPr>
      </p:pic>
      <p:pic>
        <p:nvPicPr>
          <p:cNvPr id="303" name="Picture 11" descr="MENP003"/>
          <p:cNvPicPr/>
          <p:nvPr/>
        </p:nvPicPr>
        <p:blipFill>
          <a:blip r:embed="rId9"/>
          <a:stretch/>
        </p:blipFill>
        <p:spPr>
          <a:xfrm>
            <a:off x="1475640" y="5667480"/>
            <a:ext cx="502920" cy="560160"/>
          </a:xfrm>
          <a:prstGeom prst="rect">
            <a:avLst/>
          </a:prstGeom>
          <a:ln w="9525">
            <a:noFill/>
          </a:ln>
        </p:spPr>
      </p:pic>
      <p:sp>
        <p:nvSpPr>
          <p:cNvPr id="305" name="CustomShape 21"/>
          <p:cNvSpPr/>
          <p:nvPr/>
        </p:nvSpPr>
        <p:spPr>
          <a:xfrm>
            <a:off x="2965320" y="151200"/>
            <a:ext cx="3698362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spc="-1" dirty="0" smtClean="0">
                <a:solidFill>
                  <a:srgbClr val="C00000"/>
                </a:solidFill>
                <a:latin typeface="Calibri"/>
              </a:rPr>
              <a:t>Les bacs technologiques</a:t>
            </a:r>
            <a:endParaRPr lang="fr-FR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2"/>
          <p:cNvSpPr/>
          <p:nvPr/>
        </p:nvSpPr>
        <p:spPr>
          <a:xfrm>
            <a:off x="1726560" y="1609995"/>
            <a:ext cx="6892560" cy="165528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omic Sans MS"/>
              </a:rPr>
              <a:t> Sélection sur tests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omic Sans MS"/>
              </a:rPr>
              <a:t> pour la </a:t>
            </a:r>
            <a:r>
              <a:rPr lang="fr-FR" sz="2800" b="1" strike="noStrike" spc="-1">
                <a:solidFill>
                  <a:srgbClr val="C00000"/>
                </a:solidFill>
                <a:latin typeface="Comic Sans MS"/>
              </a:rPr>
              <a:t>musique et la danse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omic Sans MS"/>
              </a:rPr>
              <a:t> (bac TMD)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Comic Sans MS"/>
              </a:rPr>
              <a:t>(lycée Nelson Mandela ; Lycée du Bellay Angers</a:t>
            </a:r>
            <a:r>
              <a:rPr lang="fr-FR" sz="1400" b="1" i="1" strike="noStrike" spc="-1">
                <a:solidFill>
                  <a:srgbClr val="000000"/>
                </a:solidFill>
                <a:latin typeface="Comic Sans MS"/>
              </a:rPr>
              <a:t>)</a:t>
            </a:r>
            <a:endParaRPr lang="fr-F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</p:txBody>
      </p:sp>
      <p:pic>
        <p:nvPicPr>
          <p:cNvPr id="309" name="Picture 6" descr="AG00376_"/>
          <p:cNvPicPr/>
          <p:nvPr/>
        </p:nvPicPr>
        <p:blipFill>
          <a:blip r:embed="rId3"/>
          <a:stretch/>
        </p:blipFill>
        <p:spPr>
          <a:xfrm>
            <a:off x="645840" y="2281621"/>
            <a:ext cx="1080720" cy="539280"/>
          </a:xfrm>
          <a:prstGeom prst="rect">
            <a:avLst/>
          </a:prstGeom>
          <a:ln w="9525">
            <a:noFill/>
          </a:ln>
        </p:spPr>
      </p:pic>
      <p:sp>
        <p:nvSpPr>
          <p:cNvPr id="310" name="TextShape 3"/>
          <p:cNvSpPr txBox="1"/>
          <p:nvPr/>
        </p:nvSpPr>
        <p:spPr>
          <a:xfrm>
            <a:off x="755640" y="333360"/>
            <a:ext cx="7505280" cy="428400"/>
          </a:xfrm>
          <a:prstGeom prst="rect">
            <a:avLst/>
          </a:prstGeom>
        </p:spPr>
        <p:txBody>
          <a:bodyPr wrap="none" lIns="90000" tIns="45000" rIns="90000" bIns="45000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FFCC00"/>
                </a:solidFill>
                <a:latin typeface="Arial Black"/>
              </a:rPr>
              <a:t>FORMATIONS A RECRUTEMENT SPECIFIQUE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1726560" y="3957496"/>
            <a:ext cx="6892560" cy="165528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omic Sans MS"/>
              </a:rPr>
              <a:t> Sélection sur dossier et tests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omic Sans MS"/>
              </a:rPr>
              <a:t> pour une </a:t>
            </a:r>
            <a:r>
              <a:rPr lang="fr-FR" sz="2800" b="0" strike="noStrike" spc="-1">
                <a:solidFill>
                  <a:srgbClr val="C00000"/>
                </a:solidFill>
                <a:latin typeface="Comic Sans MS"/>
              </a:rPr>
              <a:t>section sportive de lycée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pic>
        <p:nvPicPr>
          <p:cNvPr id="312" name="Image 1"/>
          <p:cNvPicPr/>
          <p:nvPr/>
        </p:nvPicPr>
        <p:blipFill>
          <a:blip r:embed="rId4"/>
          <a:stretch/>
        </p:blipFill>
        <p:spPr>
          <a:xfrm>
            <a:off x="645840" y="4281096"/>
            <a:ext cx="776880" cy="60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1039680" y="1206000"/>
            <a:ext cx="7865280" cy="5075280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 dirty="0">
                <a:solidFill>
                  <a:srgbClr val="FFFFFF"/>
                </a:solidFill>
                <a:latin typeface="Calibri"/>
              </a:rPr>
              <a:t>La voie professionnelle</a:t>
            </a:r>
            <a:endParaRPr lang="fr-FR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6702480" y="2706480"/>
            <a:ext cx="2520000" cy="2257560"/>
          </a:xfrm>
          <a:prstGeom prst="rect">
            <a:avLst/>
          </a:prstGeom>
          <a:noFill/>
          <a:ln>
            <a:noFill/>
          </a:ln>
          <a:effectLst>
            <a:softEdge rad="3175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CustomShape 2"/>
          <p:cNvSpPr/>
          <p:nvPr/>
        </p:nvSpPr>
        <p:spPr>
          <a:xfrm>
            <a:off x="4710960" y="2545200"/>
            <a:ext cx="1819080" cy="20433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3"/>
          <p:cNvSpPr/>
          <p:nvPr/>
        </p:nvSpPr>
        <p:spPr>
          <a:xfrm>
            <a:off x="169200" y="2549880"/>
            <a:ext cx="2064960" cy="1469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4"/>
          <p:cNvSpPr/>
          <p:nvPr/>
        </p:nvSpPr>
        <p:spPr>
          <a:xfrm>
            <a:off x="3204000" y="1075680"/>
            <a:ext cx="2520000" cy="1427400"/>
          </a:xfrm>
          <a:prstGeom prst="rect">
            <a:avLst/>
          </a:prstGeom>
          <a:noFill/>
          <a:ln>
            <a:noFill/>
          </a:ln>
          <a:effectLst>
            <a:softEdge rad="3175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4" name="CustomShape 5"/>
          <p:cNvSpPr/>
          <p:nvPr/>
        </p:nvSpPr>
        <p:spPr>
          <a:xfrm>
            <a:off x="638280" y="116640"/>
            <a:ext cx="815004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i="1" strike="noStrike" spc="-1">
                <a:solidFill>
                  <a:srgbClr val="C00000"/>
                </a:solidFill>
                <a:latin typeface="Calibri"/>
              </a:rPr>
              <a:t>Voie professionnelle :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i="1" strike="noStrike" spc="-1">
                <a:solidFill>
                  <a:srgbClr val="C00000"/>
                </a:solidFill>
                <a:latin typeface="Calibri"/>
              </a:rPr>
              <a:t> une autre façon d’apprendre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325" name="Line 6"/>
          <p:cNvSpPr/>
          <p:nvPr/>
        </p:nvSpPr>
        <p:spPr>
          <a:xfrm>
            <a:off x="4428720" y="1193760"/>
            <a:ext cx="0" cy="841680"/>
          </a:xfrm>
          <a:prstGeom prst="line">
            <a:avLst/>
          </a:prstGeom>
          <a:ln w="15875">
            <a:solidFill>
              <a:srgbClr val="FF0000"/>
            </a:solidFill>
            <a:miter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Line 7"/>
          <p:cNvSpPr/>
          <p:nvPr/>
        </p:nvSpPr>
        <p:spPr>
          <a:xfrm>
            <a:off x="1150920" y="2035440"/>
            <a:ext cx="3282840" cy="0"/>
          </a:xfrm>
          <a:prstGeom prst="line">
            <a:avLst/>
          </a:prstGeom>
          <a:ln w="158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Line 8"/>
          <p:cNvSpPr/>
          <p:nvPr/>
        </p:nvSpPr>
        <p:spPr>
          <a:xfrm>
            <a:off x="1158840" y="2068560"/>
            <a:ext cx="0" cy="45216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8" name="Line 9"/>
          <p:cNvSpPr/>
          <p:nvPr/>
        </p:nvSpPr>
        <p:spPr>
          <a:xfrm>
            <a:off x="3434400" y="2052000"/>
            <a:ext cx="1440" cy="46836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Line 10"/>
          <p:cNvSpPr/>
          <p:nvPr/>
        </p:nvSpPr>
        <p:spPr>
          <a:xfrm>
            <a:off x="5714640" y="2052000"/>
            <a:ext cx="1800" cy="46836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Line 11"/>
          <p:cNvSpPr/>
          <p:nvPr/>
        </p:nvSpPr>
        <p:spPr>
          <a:xfrm>
            <a:off x="7962120" y="2063520"/>
            <a:ext cx="0" cy="46008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1" name="CustomShape 12"/>
          <p:cNvSpPr/>
          <p:nvPr/>
        </p:nvSpPr>
        <p:spPr>
          <a:xfrm>
            <a:off x="134280" y="2748240"/>
            <a:ext cx="2052360" cy="91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Vouloir apprendre un métier juste après la troisième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2" name="CustomShape 13"/>
          <p:cNvSpPr/>
          <p:nvPr/>
        </p:nvSpPr>
        <p:spPr>
          <a:xfrm>
            <a:off x="2601720" y="2549880"/>
            <a:ext cx="1800000" cy="2014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Acquérir des compétences dans un domaine professionnel (200 spécialités en CAP, 100 en bac pro)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3" name="CustomShape 14"/>
          <p:cNvSpPr/>
          <p:nvPr/>
        </p:nvSpPr>
        <p:spPr>
          <a:xfrm>
            <a:off x="4792680" y="2741400"/>
            <a:ext cx="1655280" cy="173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Vouloir plus de concret, plus de travaux pratiques  ( en atelier, ou en classe)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4" name="Line 15"/>
          <p:cNvSpPr/>
          <p:nvPr/>
        </p:nvSpPr>
        <p:spPr>
          <a:xfrm>
            <a:off x="4468680" y="2063520"/>
            <a:ext cx="1260360" cy="0"/>
          </a:xfrm>
          <a:prstGeom prst="line">
            <a:avLst/>
          </a:prstGeom>
          <a:ln w="158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16"/>
          <p:cNvSpPr/>
          <p:nvPr/>
        </p:nvSpPr>
        <p:spPr>
          <a:xfrm flipV="1">
            <a:off x="5702040" y="2068560"/>
            <a:ext cx="2235240" cy="1440"/>
          </a:xfrm>
          <a:prstGeom prst="line">
            <a:avLst/>
          </a:prstGeom>
          <a:ln w="158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17"/>
          <p:cNvSpPr/>
          <p:nvPr/>
        </p:nvSpPr>
        <p:spPr>
          <a:xfrm>
            <a:off x="6923160" y="2592360"/>
            <a:ext cx="1864800" cy="1948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7" name="CustomShape 18"/>
          <p:cNvSpPr/>
          <p:nvPr/>
        </p:nvSpPr>
        <p:spPr>
          <a:xfrm>
            <a:off x="6980400" y="2752560"/>
            <a:ext cx="1767960" cy="173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Avoir envie de découvrir le monde professionnel via des stages </a:t>
            </a: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sp>
        <p:nvSpPr>
          <p:cNvPr id="338" name="CustomShape 19"/>
          <p:cNvSpPr/>
          <p:nvPr/>
        </p:nvSpPr>
        <p:spPr>
          <a:xfrm>
            <a:off x="480240" y="4737240"/>
            <a:ext cx="7976880" cy="219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Matières générales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: approche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plus concrète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et davantage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en relation avec les métiers préparés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, comme la biologie pour la coiffure ou les sciences physiques pour l’électricité par exemple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Individualisation du suivi des élèves :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travail en petits groupes et en équipe.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9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9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Effect">
                      <p:stCondLst>
                        <p:cond delay="indefinite"/>
                      </p:stCondLst>
                      <p:childTnLst>
                        <p:par>
                          <p:cTn id="4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9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9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3513" y="119959"/>
            <a:ext cx="8752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 smtClean="0">
                <a:solidFill>
                  <a:srgbClr val="C00000"/>
                </a:solidFill>
              </a:rPr>
              <a:t>BAC PROFESSIONNEL </a:t>
            </a:r>
            <a:endParaRPr lang="fr-FR" altLang="fr-FR" sz="3600" b="1" dirty="0">
              <a:solidFill>
                <a:srgbClr val="C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9314" y="2825120"/>
            <a:ext cx="8229873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 </a:t>
            </a:r>
            <a:r>
              <a:rPr lang="fr-FR" sz="2000" dirty="0" smtClean="0"/>
              <a:t>Permet l’acquisition de compétences dans un domaine professionnel</a:t>
            </a:r>
          </a:p>
          <a:p>
            <a:pPr>
              <a:buClr>
                <a:srgbClr val="C00000"/>
              </a:buClr>
            </a:pPr>
            <a:endParaRPr lang="fr-FR" sz="2000" dirty="0"/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Test de positionnement en </a:t>
            </a:r>
            <a:r>
              <a:rPr lang="fr-FR" sz="2000" dirty="0" smtClean="0"/>
              <a:t>2</a:t>
            </a:r>
            <a:r>
              <a:rPr lang="fr-FR" sz="2000" baseline="30000" dirty="0" smtClean="0"/>
              <a:t>nde</a:t>
            </a:r>
            <a:r>
              <a:rPr lang="fr-FR" sz="2000" dirty="0" smtClean="0"/>
              <a:t> professionnelle </a:t>
            </a:r>
            <a:r>
              <a:rPr lang="fr-FR" sz="2000" dirty="0"/>
              <a:t>(en français et en mathématiques</a:t>
            </a:r>
            <a:r>
              <a:rPr lang="fr-FR" sz="2000" dirty="0" smtClean="0"/>
              <a:t>)</a:t>
            </a:r>
          </a:p>
          <a:p>
            <a:pPr marL="0" lvl="1">
              <a:buClr>
                <a:srgbClr val="C00000"/>
              </a:buClr>
            </a:pPr>
            <a:endParaRPr lang="fr-FR" sz="2000" dirty="0" smtClean="0"/>
          </a:p>
          <a:p>
            <a:pPr marL="342900" lvl="0" indent="-342900" defTabSz="91440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fr-FR" sz="2000" kern="0" dirty="0" smtClean="0">
                <a:solidFill>
                  <a:srgbClr val="C00000"/>
                </a:solidFill>
                <a:latin typeface="+mj-lt"/>
              </a:rPr>
              <a:t>Choix d’une famille de métiers en 2</a:t>
            </a:r>
            <a:r>
              <a:rPr lang="fr-FR" sz="2000" kern="0" baseline="30000" dirty="0" smtClean="0">
                <a:solidFill>
                  <a:srgbClr val="C00000"/>
                </a:solidFill>
                <a:latin typeface="+mj-lt"/>
              </a:rPr>
              <a:t>nde</a:t>
            </a:r>
            <a:r>
              <a:rPr lang="fr-FR" sz="2000" kern="0" dirty="0" smtClean="0">
                <a:solidFill>
                  <a:srgbClr val="C00000"/>
                </a:solidFill>
                <a:latin typeface="+mj-lt"/>
              </a:rPr>
              <a:t> pro pour un parcours plus progressif</a:t>
            </a:r>
            <a:endParaRPr lang="fr-FR" sz="2000" kern="0" dirty="0">
              <a:solidFill>
                <a:srgbClr val="C00000"/>
              </a:solidFill>
              <a:latin typeface="+mj-lt"/>
            </a:endParaRPr>
          </a:p>
          <a:p>
            <a:pPr marL="0" lvl="1">
              <a:buClr>
                <a:srgbClr val="C00000"/>
              </a:buClr>
            </a:pPr>
            <a:endParaRPr lang="fr-FR" sz="2000" dirty="0" smtClean="0"/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 smtClean="0"/>
              <a:t>Possibilité </a:t>
            </a:r>
            <a:r>
              <a:rPr lang="fr-FR" sz="2000" dirty="0"/>
              <a:t>de poursuite d’études après le </a:t>
            </a:r>
            <a:r>
              <a:rPr lang="fr-FR" sz="2000" dirty="0" smtClean="0"/>
              <a:t>BAC PRO, </a:t>
            </a:r>
            <a:r>
              <a:rPr lang="fr-FR" sz="2000" dirty="0"/>
              <a:t>notamment </a:t>
            </a:r>
            <a:r>
              <a:rPr lang="fr-FR" sz="2000" dirty="0" smtClean="0"/>
              <a:t>en BTS</a:t>
            </a:r>
          </a:p>
          <a:p>
            <a:pPr marL="0" lvl="1">
              <a:buClr>
                <a:srgbClr val="C00000"/>
              </a:buClr>
            </a:pPr>
            <a:r>
              <a:rPr lang="fr-FR" sz="2000" dirty="0"/>
              <a:t> </a:t>
            </a:r>
            <a:r>
              <a:rPr lang="fr-FR" sz="2000" dirty="0" smtClean="0"/>
              <a:t>     ou d’une entrée dans la vie active. </a:t>
            </a:r>
            <a:endParaRPr lang="fr-FR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671" y="988673"/>
            <a:ext cx="2352580" cy="17095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806" y="1368122"/>
            <a:ext cx="3188850" cy="84212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226806" y="1431926"/>
            <a:ext cx="754791" cy="601662"/>
          </a:xfrm>
          <a:prstGeom prst="ellipse">
            <a:avLst/>
          </a:prstGeom>
          <a:solidFill>
            <a:schemeClr val="accent2">
              <a:lumMod val="75000"/>
              <a:alpha val="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12"/>
          <p:cNvSpPr txBox="1">
            <a:spLocks noChangeArrowheads="1"/>
          </p:cNvSpPr>
          <p:nvPr/>
        </p:nvSpPr>
        <p:spPr bwMode="auto">
          <a:xfrm>
            <a:off x="4734251" y="2426127"/>
            <a:ext cx="1739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dirty="0"/>
              <a:t>2</a:t>
            </a:r>
            <a:r>
              <a:rPr lang="fr-FR" altLang="fr-FR" sz="1400" baseline="30000" dirty="0"/>
              <a:t>nde</a:t>
            </a:r>
            <a:r>
              <a:rPr lang="fr-FR" altLang="fr-FR" sz="1400" dirty="0"/>
              <a:t> professionnelle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416533" y="2061106"/>
            <a:ext cx="153988" cy="37147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1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37" y="19701"/>
            <a:ext cx="4812724" cy="245954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55" y="3132189"/>
            <a:ext cx="8124825" cy="35433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34052" y="2661773"/>
            <a:ext cx="22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18 familles de métiers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03743" y="4426785"/>
            <a:ext cx="1800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 </a:t>
            </a:r>
            <a:r>
              <a:rPr lang="fr-FR" sz="1200" dirty="0"/>
              <a:t>: </a:t>
            </a:r>
          </a:p>
          <a:p>
            <a:endParaRPr lang="fr-FR" sz="800" dirty="0">
              <a:solidFill>
                <a:srgbClr val="C00000"/>
              </a:solidFill>
            </a:endParaRPr>
          </a:p>
          <a:p>
            <a:r>
              <a:rPr lang="fr-FR" sz="1200" dirty="0" smtClean="0">
                <a:solidFill>
                  <a:srgbClr val="C00000"/>
                </a:solidFill>
              </a:rPr>
              <a:t>EX : </a:t>
            </a:r>
          </a:p>
          <a:p>
            <a:r>
              <a:rPr lang="fr-FR" sz="1200" dirty="0" smtClean="0">
                <a:solidFill>
                  <a:srgbClr val="C00000"/>
                </a:solidFill>
              </a:rPr>
              <a:t>- Métiers de l’hôtellerie restauration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51470" y="5275776"/>
            <a:ext cx="1799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1</a:t>
            </a:r>
            <a:r>
              <a:rPr lang="fr-FR" sz="1200" baseline="30000" dirty="0" smtClean="0">
                <a:solidFill>
                  <a:srgbClr val="C00000"/>
                </a:solidFill>
              </a:rPr>
              <a:t>ère</a:t>
            </a:r>
            <a:r>
              <a:rPr lang="fr-FR" sz="1200" dirty="0" smtClean="0">
                <a:solidFill>
                  <a:srgbClr val="C00000"/>
                </a:solidFill>
              </a:rPr>
              <a:t> pro Cuisine</a:t>
            </a:r>
          </a:p>
          <a:p>
            <a:pPr algn="ctr"/>
            <a:endParaRPr lang="fr-FR" sz="1200" dirty="0" smtClean="0">
              <a:solidFill>
                <a:srgbClr val="C00000"/>
              </a:solidFill>
            </a:endParaRPr>
          </a:p>
          <a:p>
            <a:pPr algn="ctr"/>
            <a:r>
              <a:rPr lang="fr-FR" sz="1200" dirty="0" smtClean="0">
                <a:solidFill>
                  <a:srgbClr val="C00000"/>
                </a:solidFill>
              </a:rPr>
              <a:t>1</a:t>
            </a:r>
            <a:r>
              <a:rPr lang="fr-FR" sz="1200" baseline="30000" dirty="0" smtClean="0">
                <a:solidFill>
                  <a:srgbClr val="C00000"/>
                </a:solidFill>
              </a:rPr>
              <a:t>ère</a:t>
            </a:r>
            <a:r>
              <a:rPr lang="fr-FR" sz="1200" dirty="0" smtClean="0">
                <a:solidFill>
                  <a:srgbClr val="C00000"/>
                </a:solidFill>
              </a:rPr>
              <a:t> pro  Commercialisation et </a:t>
            </a:r>
          </a:p>
          <a:p>
            <a:pPr algn="ctr"/>
            <a:r>
              <a:rPr lang="fr-FR" sz="1200" dirty="0">
                <a:solidFill>
                  <a:srgbClr val="C00000"/>
                </a:solidFill>
              </a:rPr>
              <a:t> </a:t>
            </a:r>
            <a:r>
              <a:rPr lang="fr-FR" sz="1200" dirty="0" smtClean="0">
                <a:solidFill>
                  <a:srgbClr val="C00000"/>
                </a:solidFill>
              </a:rPr>
              <a:t> service en restauration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37124" y="359312"/>
            <a:ext cx="2964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Acquisition de </a:t>
            </a:r>
          </a:p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compétences communes d’un secteur professionnel</a:t>
            </a:r>
            <a:endParaRPr lang="fr-FR" sz="2000" dirty="0">
              <a:solidFill>
                <a:srgbClr val="C0000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5105681" y="563329"/>
            <a:ext cx="579823" cy="3940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877234" y="1607251"/>
            <a:ext cx="2927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 n’est </a:t>
            </a:r>
            <a:r>
              <a:rPr lang="fr-FR" dirty="0"/>
              <a:t>pas une seconde de découverte des </a:t>
            </a:r>
            <a:r>
              <a:rPr lang="fr-FR" dirty="0" smtClean="0"/>
              <a:t>métiers</a:t>
            </a:r>
            <a:r>
              <a:rPr lang="fr-FR" dirty="0"/>
              <a:t>.</a:t>
            </a:r>
          </a:p>
        </p:txBody>
      </p:sp>
      <p:sp>
        <p:nvSpPr>
          <p:cNvPr id="15" name="Non égal 14"/>
          <p:cNvSpPr/>
          <p:nvPr/>
        </p:nvSpPr>
        <p:spPr>
          <a:xfrm>
            <a:off x="5079870" y="1766885"/>
            <a:ext cx="631443" cy="486697"/>
          </a:xfrm>
          <a:prstGeom prst="mathNot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Image 5"/>
          <p:cNvPicPr/>
          <p:nvPr/>
        </p:nvPicPr>
        <p:blipFill>
          <a:blip r:embed="rId2"/>
          <a:stretch/>
        </p:blipFill>
        <p:spPr>
          <a:xfrm>
            <a:off x="4080240" y="2575800"/>
            <a:ext cx="5063400" cy="3592800"/>
          </a:xfrm>
          <a:prstGeom prst="rect">
            <a:avLst/>
          </a:prstGeom>
          <a:ln w="0">
            <a:noFill/>
          </a:ln>
        </p:spPr>
      </p:pic>
      <p:sp>
        <p:nvSpPr>
          <p:cNvPr id="344" name="CustomShape 1"/>
          <p:cNvSpPr/>
          <p:nvPr/>
        </p:nvSpPr>
        <p:spPr>
          <a:xfrm>
            <a:off x="1788840" y="290880"/>
            <a:ext cx="630468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C00000"/>
                </a:solidFill>
                <a:latin typeface="Calibri"/>
              </a:rPr>
              <a:t>Programme du bac professionnel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128880" y="1107720"/>
            <a:ext cx="8821800" cy="5303520"/>
          </a:xfrm>
          <a:prstGeom prst="rect">
            <a:avLst/>
          </a:prstGeom>
          <a:noFill/>
          <a:ln w="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Des enseignements généraux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</a:rPr>
              <a:t>	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Français, histoire géographie et enseignement moral et civique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	Mathématiques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	Langue vivant A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	Sciences ou langue vivante B (selon les spécialités)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	Arts appliquée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	EPS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Des enseignements professionnels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Formation en milieu professionnel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 	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Seconde : 4 à 6 semaines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	Première : 6 à 8 semaines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	terminale : 8 semaines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			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Consolidation, accompagnement personnalisé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</a:rPr>
              <a:t>      et préparation à l’orientation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3513" y="119959"/>
            <a:ext cx="87520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 smtClean="0">
                <a:solidFill>
                  <a:srgbClr val="C00000"/>
                </a:solidFill>
              </a:rPr>
              <a:t>CAP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3600" b="1" dirty="0" smtClean="0">
                <a:solidFill>
                  <a:srgbClr val="C00000"/>
                </a:solidFill>
              </a:rPr>
              <a:t>(</a:t>
            </a:r>
            <a:r>
              <a:rPr lang="fr-FR" altLang="fr-FR" sz="3600" b="1" dirty="0">
                <a:solidFill>
                  <a:srgbClr val="C00000"/>
                </a:solidFill>
              </a:rPr>
              <a:t>certificat d’aptitude professionnelle)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1922" y="3287506"/>
            <a:ext cx="847526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Forme à un métier précis</a:t>
            </a:r>
          </a:p>
          <a:p>
            <a:pPr lvl="1">
              <a:buClr>
                <a:srgbClr val="C00000"/>
              </a:buClr>
            </a:pPr>
            <a:endParaRPr lang="fr-FR" sz="2000" dirty="0"/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Test de positionnement en 1</a:t>
            </a:r>
            <a:r>
              <a:rPr lang="fr-FR" sz="2000" baseline="30000" dirty="0"/>
              <a:t>ère</a:t>
            </a:r>
            <a:r>
              <a:rPr lang="fr-FR" sz="2000" dirty="0"/>
              <a:t> année de CAP (en français et en mathématiques)</a:t>
            </a:r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2000" dirty="0"/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fr-FR" sz="2000" dirty="0"/>
              <a:t>Possibilité de poursuite d’études après le CAP, notamment en 1ère professionnelle. </a:t>
            </a:r>
          </a:p>
          <a:p>
            <a:pPr marL="342900" lvl="1" indent="-34290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186" y="1463808"/>
            <a:ext cx="2823227" cy="15581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661" y="1644417"/>
            <a:ext cx="2657708" cy="10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Image 1"/>
          <p:cNvPicPr/>
          <p:nvPr/>
        </p:nvPicPr>
        <p:blipFill>
          <a:blip r:embed="rId2"/>
          <a:stretch/>
        </p:blipFill>
        <p:spPr>
          <a:xfrm>
            <a:off x="4410360" y="2183400"/>
            <a:ext cx="4733280" cy="3687480"/>
          </a:xfrm>
          <a:prstGeom prst="rect">
            <a:avLst/>
          </a:prstGeom>
          <a:ln w="0">
            <a:noFill/>
          </a:ln>
        </p:spPr>
      </p:pic>
      <p:sp>
        <p:nvSpPr>
          <p:cNvPr id="350" name="CustomShape 1"/>
          <p:cNvSpPr/>
          <p:nvPr/>
        </p:nvSpPr>
        <p:spPr>
          <a:xfrm>
            <a:off x="1778760" y="290880"/>
            <a:ext cx="3786840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C00000"/>
                </a:solidFill>
                <a:latin typeface="Calibri"/>
              </a:rPr>
              <a:t>Programme du CAP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351" name="CustomShape 2"/>
          <p:cNvSpPr/>
          <p:nvPr/>
        </p:nvSpPr>
        <p:spPr>
          <a:xfrm>
            <a:off x="369000" y="1164240"/>
            <a:ext cx="6975349" cy="54154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Des enseignements généraux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C00000"/>
                </a:solidFill>
                <a:latin typeface="Calibri"/>
              </a:rPr>
              <a:t>	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Français, histoire géographie et enseignement moral et civique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	Mathématiques-sciences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	Langues vivantes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	Arts appliquée et culture artistique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	EPS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Des enseignements professionnels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Formation en milieu professionnel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 	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1</a:t>
            </a:r>
            <a:r>
              <a:rPr lang="fr-FR" sz="1800" b="0" strike="noStrike" spc="-1" baseline="30000" dirty="0">
                <a:solidFill>
                  <a:srgbClr val="000000"/>
                </a:solidFill>
                <a:latin typeface="Calibri"/>
              </a:rPr>
              <a:t>ère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 année : 6 à 7 semaines 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	Terminale CAP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Calibri"/>
              </a:rPr>
              <a:t>: </a:t>
            </a: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6 à 7 semaines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		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Consolidation, accompagnement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 dirty="0">
                <a:solidFill>
                  <a:srgbClr val="C00000"/>
                </a:solidFill>
                <a:latin typeface="Calibri"/>
              </a:rPr>
              <a:t>    personnalisé et préparation à l’orientation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528119" y="849960"/>
            <a:ext cx="8283371" cy="67234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Calibri"/>
                <a:ea typeface="Times New Roman"/>
              </a:rPr>
              <a:t>Mme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Calibri"/>
                <a:ea typeface="Times New Roman"/>
              </a:rPr>
              <a:t>LAVILLE carole</a:t>
            </a:r>
            <a:endParaRPr lang="fr-FR" sz="3200" b="0" strike="noStrike" spc="-1" dirty="0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lang="fr-FR" sz="1400" strike="noStrike" spc="-1" dirty="0">
                <a:solidFill>
                  <a:srgbClr val="000000"/>
                </a:solidFill>
                <a:latin typeface="Arial Black"/>
                <a:ea typeface="Times New Roman"/>
              </a:rPr>
              <a:t>Psychologues de l'Education </a:t>
            </a:r>
            <a:r>
              <a:rPr lang="fr-FR" sz="1400" strike="noStrike" spc="-1" dirty="0" smtClean="0">
                <a:solidFill>
                  <a:srgbClr val="000000"/>
                </a:solidFill>
                <a:latin typeface="Arial Black"/>
                <a:ea typeface="Times New Roman"/>
              </a:rPr>
              <a:t>Nationale (</a:t>
            </a:r>
            <a:r>
              <a:rPr lang="fr-FR" sz="1400" strike="noStrike" spc="-1" dirty="0" err="1" smtClean="0">
                <a:solidFill>
                  <a:srgbClr val="000000"/>
                </a:solidFill>
                <a:latin typeface="Arial Black"/>
                <a:ea typeface="Times New Roman"/>
              </a:rPr>
              <a:t>psyen</a:t>
            </a:r>
            <a:r>
              <a:rPr lang="fr-FR" sz="1400" strike="noStrike" spc="-1" dirty="0" smtClean="0">
                <a:solidFill>
                  <a:srgbClr val="000000"/>
                </a:solidFill>
                <a:latin typeface="Arial Black"/>
                <a:ea typeface="Times New Roman"/>
              </a:rPr>
              <a:t>)   </a:t>
            </a:r>
          </a:p>
          <a:p>
            <a:pPr algn="ctr">
              <a:lnSpc>
                <a:spcPct val="150000"/>
              </a:lnSpc>
            </a:pPr>
            <a:r>
              <a:rPr lang="fr-FR" sz="1400" b="1" u="sng" strike="noStrike" spc="-1" dirty="0" smtClean="0">
                <a:solidFill>
                  <a:srgbClr val="000000"/>
                </a:solidFill>
                <a:uFillTx/>
                <a:latin typeface="Arial Black"/>
                <a:ea typeface="Times New Roman"/>
              </a:rPr>
              <a:t>spécialité</a:t>
            </a:r>
            <a:r>
              <a:rPr lang="fr-FR" sz="1400" b="1" strike="noStrike" spc="-1" dirty="0" smtClean="0">
                <a:solidFill>
                  <a:srgbClr val="000000"/>
                </a:solidFill>
                <a:latin typeface="Arial Black"/>
                <a:ea typeface="Times New Roman"/>
              </a:rPr>
              <a:t> </a:t>
            </a:r>
            <a:r>
              <a:rPr lang="fr-FR" sz="1400" b="1" i="1" strike="noStrike" spc="-1" dirty="0">
                <a:solidFill>
                  <a:srgbClr val="000000"/>
                </a:solidFill>
                <a:latin typeface="Arial Black"/>
                <a:ea typeface="Times New Roman"/>
              </a:rPr>
              <a:t>Éducation, </a:t>
            </a:r>
            <a:r>
              <a:rPr lang="fr-FR" sz="1400" b="1" i="1" strike="noStrike" spc="-1" dirty="0" smtClean="0">
                <a:solidFill>
                  <a:srgbClr val="000000"/>
                </a:solidFill>
                <a:latin typeface="Arial Black"/>
                <a:ea typeface="Times New Roman"/>
              </a:rPr>
              <a:t>Développement et conseil en orientation</a:t>
            </a:r>
          </a:p>
          <a:p>
            <a:pPr algn="ctr">
              <a:lnSpc>
                <a:spcPct val="150000"/>
              </a:lnSpc>
            </a:pPr>
            <a:endParaRPr lang="fr-FR" sz="14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400" spc="-1" dirty="0" smtClean="0">
                <a:solidFill>
                  <a:srgbClr val="000000"/>
                </a:solidFill>
                <a:latin typeface="Calibri"/>
                <a:ea typeface="Calibri"/>
              </a:rPr>
              <a:t>Accompagnement les élèves :</a:t>
            </a:r>
          </a:p>
          <a:p>
            <a:r>
              <a:rPr lang="fr-FR" sz="1400" spc="-1" dirty="0" smtClean="0">
                <a:solidFill>
                  <a:srgbClr val="000000"/>
                </a:solidFill>
                <a:latin typeface="Calibri"/>
                <a:ea typeface="Calibri"/>
              </a:rPr>
              <a:t>	-dans la scolarité</a:t>
            </a:r>
          </a:p>
          <a:p>
            <a:r>
              <a:rPr lang="fr-FR" sz="1400" spc="-1" dirty="0" smtClean="0">
                <a:solidFill>
                  <a:srgbClr val="000000"/>
                </a:solidFill>
                <a:latin typeface="Calibri"/>
                <a:ea typeface="Calibri"/>
              </a:rPr>
              <a:t>	-dans </a:t>
            </a:r>
            <a:r>
              <a:rPr lang="fr-FR" sz="1400" spc="-1" dirty="0">
                <a:solidFill>
                  <a:srgbClr val="000000"/>
                </a:solidFill>
                <a:latin typeface="Calibri"/>
                <a:ea typeface="Calibri"/>
              </a:rPr>
              <a:t>la construction </a:t>
            </a:r>
            <a:r>
              <a:rPr lang="fr-FR" sz="1400" spc="-1" dirty="0" smtClean="0">
                <a:solidFill>
                  <a:srgbClr val="000000"/>
                </a:solidFill>
                <a:latin typeface="Calibri"/>
                <a:ea typeface="Calibri"/>
              </a:rPr>
              <a:t>de leur parcours de formation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4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400" spc="-1" dirty="0" smtClean="0">
                <a:solidFill>
                  <a:srgbClr val="000000"/>
                </a:solidFill>
                <a:latin typeface="Calibri"/>
                <a:ea typeface="Calibri"/>
              </a:rPr>
              <a:t>Aide  à se projeter vers l’avenir.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4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400" spc="-1" dirty="0" smtClean="0">
                <a:solidFill>
                  <a:srgbClr val="000000"/>
                </a:solidFill>
                <a:latin typeface="Calibri"/>
                <a:ea typeface="Calibri"/>
              </a:rPr>
              <a:t>Un lieu d’écoute libre et confidentiel</a:t>
            </a:r>
            <a:endParaRPr lang="fr-FR" sz="1400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>
              <a:lnSpc>
                <a:spcPct val="50000"/>
              </a:lnSpc>
            </a:pPr>
            <a:r>
              <a:rPr lang="fr-FR" sz="1400" dirty="0"/>
              <a:t/>
            </a:r>
            <a:br>
              <a:rPr lang="fr-FR" sz="1400" dirty="0"/>
            </a:br>
            <a:endParaRPr lang="fr-FR" sz="1400" b="1" i="1" spc="-1" dirty="0" smtClean="0">
              <a:solidFill>
                <a:srgbClr val="000000"/>
              </a:solidFill>
              <a:latin typeface="Arial Black"/>
            </a:endParaRPr>
          </a:p>
          <a:p>
            <a:pPr>
              <a:lnSpc>
                <a:spcPct val="150000"/>
              </a:lnSpc>
            </a:pPr>
            <a:r>
              <a:rPr lang="fr-FR" sz="1400" b="1" i="1" spc="-1" dirty="0">
                <a:solidFill>
                  <a:srgbClr val="000000"/>
                </a:solidFill>
                <a:latin typeface="Arial Black"/>
              </a:rPr>
              <a:t>	</a:t>
            </a:r>
            <a:r>
              <a:rPr lang="fr-FR" sz="1400" b="1" spc="-1" dirty="0" smtClean="0">
                <a:solidFill>
                  <a:srgbClr val="000000"/>
                </a:solidFill>
                <a:latin typeface="Arial Black"/>
              </a:rPr>
              <a:t>Présente le </a:t>
            </a:r>
            <a:r>
              <a:rPr lang="fr-FR" sz="1400" b="1" spc="-1" dirty="0" smtClean="0">
                <a:solidFill>
                  <a:srgbClr val="000000"/>
                </a:solidFill>
                <a:latin typeface="Arial Black"/>
              </a:rPr>
              <a:t>lundi et jeudi </a:t>
            </a:r>
            <a:r>
              <a:rPr lang="fr-FR" sz="1400" b="1" spc="-1" dirty="0" smtClean="0">
                <a:solidFill>
                  <a:srgbClr val="000000"/>
                </a:solidFill>
                <a:latin typeface="Arial Black"/>
              </a:rPr>
              <a:t>au collège </a:t>
            </a:r>
            <a:r>
              <a:rPr lang="fr-FR" sz="1400" b="1" spc="-1" dirty="0" smtClean="0">
                <a:solidFill>
                  <a:srgbClr val="000000"/>
                </a:solidFill>
                <a:latin typeface="Arial Black"/>
              </a:rPr>
              <a:t>Tiraqueau </a:t>
            </a:r>
            <a:endParaRPr lang="fr-FR" sz="1400" b="1" spc="-1" dirty="0" smtClean="0">
              <a:solidFill>
                <a:srgbClr val="000000"/>
              </a:solidFill>
              <a:latin typeface="Arial Black"/>
            </a:endParaRPr>
          </a:p>
          <a:p>
            <a:pPr>
              <a:lnSpc>
                <a:spcPct val="150000"/>
              </a:lnSpc>
            </a:pPr>
            <a:r>
              <a:rPr lang="fr-FR" sz="1400" b="1" spc="-1" dirty="0">
                <a:solidFill>
                  <a:srgbClr val="000000"/>
                </a:solidFill>
                <a:latin typeface="Arial Black"/>
              </a:rPr>
              <a:t>	</a:t>
            </a:r>
            <a:r>
              <a:rPr lang="fr-FR" sz="1400" b="1" spc="-1" dirty="0" smtClean="0">
                <a:solidFill>
                  <a:srgbClr val="000000"/>
                </a:solidFill>
                <a:latin typeface="Arial Black"/>
              </a:rPr>
              <a:t>les RDV sont pris à la vie scolaire.</a:t>
            </a:r>
            <a:endParaRPr lang="fr-FR" sz="2000" b="1" u="sng" spc="-1" dirty="0" smtClean="0">
              <a:solidFill>
                <a:srgbClr val="FF0000"/>
              </a:solidFill>
              <a:highlight>
                <a:srgbClr val="00FFFF"/>
              </a:highlight>
              <a:latin typeface="Calibri"/>
            </a:endParaRPr>
          </a:p>
          <a:p>
            <a:pPr>
              <a:lnSpc>
                <a:spcPct val="150000"/>
              </a:lnSpc>
            </a:pPr>
            <a:endParaRPr lang="fr-FR" sz="2000" b="1" u="sng" strike="noStrike" spc="-1" dirty="0" smtClean="0">
              <a:solidFill>
                <a:srgbClr val="FF0000"/>
              </a:solidFill>
              <a:highlight>
                <a:srgbClr val="00FFFF"/>
              </a:highlight>
              <a:uFillTx/>
              <a:latin typeface="Calibri"/>
              <a:ea typeface="Times New Roman"/>
            </a:endParaRPr>
          </a:p>
          <a:p>
            <a:r>
              <a:rPr lang="fr-FR" sz="1600" b="1" spc="-1" dirty="0" smtClean="0">
                <a:solidFill>
                  <a:srgbClr val="000000"/>
                </a:solidFill>
                <a:latin typeface="Calibri"/>
                <a:ea typeface="Calibri"/>
              </a:rPr>
              <a:t>CIO 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ea typeface="Calibri"/>
              </a:rPr>
              <a:t>de La Roche Sur </a:t>
            </a:r>
            <a:r>
              <a:rPr lang="fr-FR" sz="1600" b="1" spc="-1" dirty="0" err="1">
                <a:solidFill>
                  <a:srgbClr val="000000"/>
                </a:solidFill>
                <a:latin typeface="Calibri"/>
                <a:ea typeface="Calibri"/>
              </a:rPr>
              <a:t>Yon</a:t>
            </a:r>
            <a:r>
              <a:rPr lang="fr-FR" sz="1600" b="1" spc="-1" dirty="0">
                <a:solidFill>
                  <a:srgbClr val="000000"/>
                </a:solidFill>
                <a:latin typeface="Calibri"/>
                <a:ea typeface="Calibri"/>
              </a:rPr>
              <a:t>  : 02 51 37 06 25</a:t>
            </a:r>
            <a:r>
              <a:rPr lang="fr-FR" sz="1600" spc="-1" dirty="0">
                <a:solidFill>
                  <a:srgbClr val="000000"/>
                </a:solidFill>
                <a:latin typeface="Calibri"/>
                <a:ea typeface="Calibri"/>
              </a:rPr>
              <a:t> : Toute l’année sur rendez-vous, service ouvert pendant les vacances scolaires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spc="-1" dirty="0"/>
          </a:p>
          <a:p>
            <a:pPr algn="ctr"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 dirty="0">
                <a:solidFill>
                  <a:srgbClr val="000000"/>
                </a:solidFill>
                <a:highlight>
                  <a:srgbClr val="00FFFF"/>
                </a:highlight>
                <a:latin typeface="Calibri"/>
                <a:ea typeface="Times New Roman"/>
              </a:rPr>
              <a:t> 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i="1" strike="noStrike" spc="-1" dirty="0">
                <a:solidFill>
                  <a:srgbClr val="000000"/>
                </a:solidFill>
                <a:highlight>
                  <a:srgbClr val="00FFFF"/>
                </a:highlight>
                <a:latin typeface="Calibri"/>
                <a:ea typeface="Times New Roman"/>
              </a:rPr>
              <a:t> 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 dirty="0">
                <a:solidFill>
                  <a:srgbClr val="000000"/>
                </a:solidFill>
                <a:highlight>
                  <a:srgbClr val="00FFFF"/>
                </a:highlight>
                <a:latin typeface="Calibri"/>
                <a:ea typeface="Times New Roman"/>
              </a:rPr>
              <a:t> </a:t>
            </a:r>
            <a:endParaRPr lang="fr-FR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26E392A-EE71-4C4B-A0B8-F53CA969D3F7}" type="slidenum">
              <a:rPr lang="fr-FR" altLang="fr-FR" sz="1400"/>
              <a:pPr algn="r" eaLnBrk="1" hangingPunct="1">
                <a:buClrTx/>
                <a:buFontTx/>
                <a:buNone/>
              </a:pPr>
              <a:t>20</a:t>
            </a:fld>
            <a:endParaRPr lang="fr-FR" altLang="fr-FR" sz="140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311275"/>
            <a:ext cx="6453188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5027613"/>
            <a:ext cx="42291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629150"/>
            <a:ext cx="25527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757738"/>
            <a:ext cx="3562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 flipH="1">
            <a:off x="2960688" y="2154238"/>
            <a:ext cx="20034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C00000"/>
                </a:solidFill>
              </a:rPr>
              <a:t>Statut scolaire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 flipH="1">
            <a:off x="5946775" y="2154238"/>
            <a:ext cx="20034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1400">
                <a:solidFill>
                  <a:srgbClr val="C00000"/>
                </a:solidFill>
              </a:rPr>
              <a:t>Statut de salarié 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rot="11880000">
            <a:off x="2713038" y="4392613"/>
            <a:ext cx="198437" cy="34290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AFE0E4"/>
              </a:gs>
              <a:gs pos="100000">
                <a:srgbClr val="85AAAD"/>
              </a:gs>
            </a:gsLst>
            <a:lin ang="17322000" scaled="1"/>
          </a:gradFill>
          <a:ln w="9360" cap="flat">
            <a:solidFill>
              <a:srgbClr val="B6DCD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7" name="AutoShape 9"/>
          <p:cNvSpPr>
            <a:spLocks noChangeArrowheads="1"/>
          </p:cNvSpPr>
          <p:nvPr/>
        </p:nvSpPr>
        <p:spPr bwMode="auto">
          <a:xfrm rot="9060000">
            <a:off x="6472238" y="4311650"/>
            <a:ext cx="179387" cy="293688"/>
          </a:xfrm>
          <a:prstGeom prst="downArrow">
            <a:avLst>
              <a:gd name="adj1" fmla="val 50000"/>
              <a:gd name="adj2" fmla="val 50002"/>
            </a:avLst>
          </a:prstGeom>
          <a:gradFill rotWithShape="0">
            <a:gsLst>
              <a:gs pos="0">
                <a:srgbClr val="AFE0E4"/>
              </a:gs>
              <a:gs pos="100000">
                <a:srgbClr val="85AAAD"/>
              </a:gs>
            </a:gsLst>
            <a:lin ang="14490000" scaled="1"/>
          </a:gradFill>
          <a:ln w="9360" cap="flat">
            <a:solidFill>
              <a:srgbClr val="B6DCDF"/>
            </a:solidFill>
            <a:miter lim="800000"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443163" y="255588"/>
            <a:ext cx="6243637" cy="77946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préparer un Bac pro ou un CAP…</a:t>
            </a:r>
          </a:p>
          <a:p>
            <a:pPr algn="ctr">
              <a:buClrTx/>
              <a:buFontTx/>
              <a:buNone/>
            </a:pPr>
            <a:endParaRPr lang="fr-FR" altLang="fr-FR" sz="900" b="1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Tx/>
              <a:buFontTx/>
              <a:buNone/>
            </a:pPr>
            <a:r>
              <a:rPr lang="fr-FR" altLang="fr-FR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Voie scolaire ou apprentissage : quelles différences ?</a:t>
            </a:r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5264150"/>
            <a:ext cx="4505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588"/>
            <a:ext cx="2228850" cy="140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538288"/>
            <a:ext cx="1284287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538288"/>
            <a:ext cx="1285875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6538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1143000"/>
            <a:ext cx="9143640" cy="3428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8000" b="1" strike="noStrike" spc="-1">
                <a:solidFill>
                  <a:srgbClr val="FF0000"/>
                </a:solidFill>
                <a:latin typeface="Calibri"/>
              </a:rPr>
              <a:t>Calendrier d’orientation</a:t>
            </a:r>
            <a:endParaRPr lang="fr-FR" sz="8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23960" y="1337334"/>
            <a:ext cx="7920880" cy="5373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0151" y="18317"/>
            <a:ext cx="9036861" cy="8380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sz="2800" b="1">
                <a:solidFill>
                  <a:schemeClr val="folHlink"/>
                </a:solidFill>
                <a:latin typeface="Calibri" pitchFamily="34" charset="0"/>
              </a:rPr>
              <a:t>2</a:t>
            </a:r>
            <a:r>
              <a:rPr lang="fr-FR" sz="2800" b="1" baseline="30000">
                <a:solidFill>
                  <a:schemeClr val="folHlink"/>
                </a:solidFill>
                <a:latin typeface="Calibri" pitchFamily="34" charset="0"/>
              </a:rPr>
              <a:t>ème</a:t>
            </a:r>
            <a:r>
              <a:rPr lang="fr-FR" sz="2800" b="1">
                <a:solidFill>
                  <a:schemeClr val="folHlink"/>
                </a:solidFill>
                <a:latin typeface="Calibri" pitchFamily="34" charset="0"/>
              </a:rPr>
              <a:t> trimestre</a:t>
            </a:r>
          </a:p>
          <a:p>
            <a:pPr algn="ctr" eaLnBrk="1" hangingPunct="1">
              <a:defRPr/>
            </a:pPr>
            <a:r>
              <a:rPr lang="fr-FR" sz="2400" b="1">
                <a:solidFill>
                  <a:schemeClr val="folHlink"/>
                </a:solidFill>
                <a:latin typeface="Calibri" pitchFamily="34" charset="0"/>
              </a:rPr>
              <a:t>Procédures d’orientation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1091823" y="1401790"/>
            <a:ext cx="7776864" cy="44627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C00000"/>
                </a:solidFill>
                <a:latin typeface="Comic Sans MS" pitchFamily="66" charset="0"/>
              </a:rPr>
              <a:t>Les </a:t>
            </a:r>
            <a:r>
              <a:rPr lang="fr-FR" altLang="fr-FR" sz="2000" dirty="0" smtClean="0">
                <a:solidFill>
                  <a:srgbClr val="C00000"/>
                </a:solidFill>
                <a:latin typeface="Comic Sans MS" pitchFamily="66" charset="0"/>
              </a:rPr>
              <a:t>intentions d’orientation </a:t>
            </a:r>
            <a:r>
              <a:rPr lang="fr-FR" altLang="fr-FR" sz="2000" dirty="0">
                <a:solidFill>
                  <a:srgbClr val="C00000"/>
                </a:solidFill>
                <a:latin typeface="Comic Sans MS" pitchFamily="66" charset="0"/>
              </a:rPr>
              <a:t>(février/mars)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b="1" dirty="0"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fr-FR" altLang="fr-FR" sz="1800" dirty="0"/>
              <a:t> </a:t>
            </a:r>
            <a:r>
              <a:rPr lang="fr-FR" altLang="fr-FR" sz="2000" u="sng" dirty="0">
                <a:solidFill>
                  <a:srgbClr val="C00000"/>
                </a:solidFill>
              </a:rPr>
              <a:t>Recueil des intentions d’orientation </a:t>
            </a:r>
            <a:r>
              <a:rPr lang="fr-FR" altLang="fr-FR" sz="2000" dirty="0" smtClean="0"/>
              <a:t>sur </a:t>
            </a:r>
            <a:r>
              <a:rPr lang="fr-FR" altLang="fr-FR" sz="2000" dirty="0"/>
              <a:t>EduConnect : activer votre </a:t>
            </a:r>
            <a:r>
              <a:rPr lang="fr-FR" altLang="fr-FR" sz="2000" dirty="0" err="1"/>
              <a:t>Educonnect</a:t>
            </a:r>
            <a:r>
              <a:rPr lang="fr-FR" altLang="fr-FR" sz="2000" dirty="0"/>
              <a:t> ou utiliser France </a:t>
            </a:r>
            <a:r>
              <a:rPr lang="fr-FR" altLang="fr-FR" sz="2000" dirty="0" err="1"/>
              <a:t>connect</a:t>
            </a:r>
            <a:r>
              <a:rPr lang="fr-FR" altLang="fr-FR" sz="2000" dirty="0"/>
              <a:t> pour profiter du portail Scolarité </a:t>
            </a:r>
            <a:r>
              <a:rPr lang="fr-FR" altLang="fr-FR" sz="2000" dirty="0" smtClean="0"/>
              <a:t>Service (rubrique orientation) possibilité de passer via e-</a:t>
            </a:r>
            <a:r>
              <a:rPr lang="fr-FR" altLang="fr-FR" sz="2000" dirty="0" err="1" smtClean="0"/>
              <a:t>lyco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None/>
            </a:pPr>
            <a:r>
              <a:rPr lang="fr-FR" altLang="fr-FR" sz="2000" dirty="0"/>
              <a:t>Pour utiliser le compte : 1 identifiant / 1 mot de </a:t>
            </a:r>
            <a:r>
              <a:rPr lang="fr-FR" altLang="fr-FR" sz="2000" dirty="0" smtClean="0"/>
              <a:t>passe 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fr-FR" altLang="fr-FR" sz="1800" dirty="0">
              <a:solidFill>
                <a:srgbClr val="C00000"/>
              </a:solidFill>
              <a:latin typeface="Comic Sans MS" pitchFamily="66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fr-FR" altLang="fr-FR" sz="20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fr-FR" altLang="fr-FR" sz="2000" u="sng" dirty="0" smtClean="0">
                <a:solidFill>
                  <a:srgbClr val="CC0000"/>
                </a:solidFill>
              </a:rPr>
              <a:t>Avis provisoire</a:t>
            </a:r>
            <a:r>
              <a:rPr lang="fr-FR" altLang="fr-FR" sz="2000" u="sng" dirty="0" smtClean="0"/>
              <a:t> </a:t>
            </a:r>
            <a:r>
              <a:rPr lang="fr-FR" altLang="fr-FR" sz="2000" dirty="0"/>
              <a:t>du conseil de classe du deuxième </a:t>
            </a:r>
            <a:r>
              <a:rPr lang="fr-FR" altLang="fr-FR" sz="2000" dirty="0" smtClean="0"/>
              <a:t>trimestre à </a:t>
            </a:r>
            <a:r>
              <a:rPr lang="fr-FR" altLang="fr-FR" sz="2000" b="1" dirty="0" smtClean="0"/>
              <a:t>consulter</a:t>
            </a:r>
            <a:r>
              <a:rPr lang="fr-FR" altLang="fr-FR" sz="2000" dirty="0" smtClean="0"/>
              <a:t> pour les familles en ligne (rubrique orientation)</a:t>
            </a:r>
            <a:endParaRPr lang="fr-FR" altLang="fr-FR" sz="2000" dirty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000" dirty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000" dirty="0"/>
          </a:p>
          <a:p>
            <a:pPr eaLnBrk="1" hangingPunct="1">
              <a:spcBef>
                <a:spcPct val="0"/>
              </a:spcBef>
              <a:buNone/>
            </a:pPr>
            <a:endParaRPr lang="fr-FR" altLang="fr-FR" sz="1000" dirty="0"/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fr-FR" altLang="fr-FR" sz="2000" dirty="0" smtClean="0">
                <a:sym typeface="Wingdings"/>
              </a:rPr>
              <a:t>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fr-FR" altLang="fr-FR" sz="2000" dirty="0">
              <a:sym typeface="Wingdings"/>
            </a:endParaRP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fr-FR" altLang="fr-FR" sz="1800" dirty="0" smtClean="0"/>
              <a:t>  </a:t>
            </a:r>
            <a:r>
              <a:rPr lang="fr-FR" altLang="fr-FR" sz="1800" dirty="0">
                <a:solidFill>
                  <a:srgbClr val="C00000"/>
                </a:solidFill>
              </a:rPr>
              <a:t> </a:t>
            </a:r>
            <a:r>
              <a:rPr lang="fr-FR" altLang="fr-FR" sz="1800" dirty="0">
                <a:solidFill>
                  <a:srgbClr val="C00000"/>
                </a:solidFill>
                <a:sym typeface="Wingdings" panose="05000000000000000000" pitchFamily="2" charset="2"/>
              </a:rPr>
              <a:t></a:t>
            </a:r>
            <a:r>
              <a:rPr lang="fr-FR" altLang="fr-FR" sz="1800" dirty="0">
                <a:sym typeface="Wingdings" panose="05000000000000000000" pitchFamily="2" charset="2"/>
              </a:rPr>
              <a:t> </a:t>
            </a:r>
            <a:r>
              <a:rPr lang="fr-FR" altLang="fr-FR" sz="1800" dirty="0">
                <a:solidFill>
                  <a:srgbClr val="C00000"/>
                </a:solidFill>
                <a:sym typeface="Wingdings" panose="05000000000000000000" pitchFamily="2" charset="2"/>
              </a:rPr>
              <a:t>A noter </a:t>
            </a:r>
            <a:r>
              <a:rPr lang="fr-FR" altLang="fr-FR" sz="1800" dirty="0">
                <a:sym typeface="Wingdings" panose="05000000000000000000" pitchFamily="2" charset="2"/>
              </a:rPr>
              <a:t>:</a:t>
            </a:r>
            <a:endParaRPr lang="fr-FR" altLang="fr-FR" sz="1800" dirty="0"/>
          </a:p>
          <a:p>
            <a:pPr>
              <a:spcBef>
                <a:spcPct val="0"/>
              </a:spcBef>
            </a:pPr>
            <a:r>
              <a:rPr lang="fr-FR" altLang="fr-FR" sz="1800" dirty="0"/>
              <a:t>Période de recrutement sur dossier (ex: 2</a:t>
            </a:r>
            <a:r>
              <a:rPr lang="fr-FR" altLang="fr-FR" sz="1800" baseline="30000" dirty="0"/>
              <a:t>nde</a:t>
            </a:r>
            <a:r>
              <a:rPr lang="fr-FR" altLang="fr-FR" sz="1800" dirty="0"/>
              <a:t> pro Les métiers de la sécurité)</a:t>
            </a:r>
          </a:p>
        </p:txBody>
      </p:sp>
    </p:spTree>
    <p:extLst>
      <p:ext uri="{BB962C8B-B14F-4D97-AF65-F5344CB8AC3E}">
        <p14:creationId xmlns:p14="http://schemas.microsoft.com/office/powerpoint/2010/main" val="298109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 dirty="0">
                <a:solidFill>
                  <a:schemeClr val="folHlink"/>
                </a:solidFill>
                <a:cs typeface="Arial" charset="0"/>
              </a:rPr>
              <a:t>3</a:t>
            </a:r>
            <a:r>
              <a:rPr lang="fr-FR" sz="2800" b="1" baseline="30000" dirty="0">
                <a:solidFill>
                  <a:schemeClr val="folHlink"/>
                </a:solidFill>
                <a:cs typeface="Arial" charset="0"/>
              </a:rPr>
              <a:t>ème</a:t>
            </a:r>
            <a:r>
              <a:rPr lang="fr-FR" sz="2800" b="1" dirty="0">
                <a:solidFill>
                  <a:schemeClr val="folHlink"/>
                </a:solidFill>
                <a:cs typeface="Arial" charset="0"/>
              </a:rPr>
              <a:t> trimestre</a:t>
            </a:r>
          </a:p>
          <a:p>
            <a:pPr algn="ctr">
              <a:defRPr/>
            </a:pPr>
            <a:r>
              <a:rPr lang="fr-FR" sz="2800" b="1" dirty="0">
                <a:solidFill>
                  <a:schemeClr val="folHlink"/>
                </a:solidFill>
                <a:cs typeface="Arial" charset="0"/>
              </a:rPr>
              <a:t>Procédures d’orientation suite…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600501" y="983021"/>
            <a:ext cx="8543499" cy="591546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fr-FR" altLang="fr-FR" sz="2000" dirty="0">
                <a:solidFill>
                  <a:srgbClr val="C00000"/>
                </a:solidFill>
                <a:hlinkClick r:id="" action="ppaction://noaction"/>
              </a:rPr>
              <a:t>Les </a:t>
            </a:r>
            <a:r>
              <a:rPr lang="fr-FR" altLang="fr-FR" sz="2000" dirty="0" err="1">
                <a:solidFill>
                  <a:srgbClr val="C00000"/>
                </a:solidFill>
                <a:hlinkClick r:id="" action="ppaction://noaction"/>
              </a:rPr>
              <a:t>voeux</a:t>
            </a:r>
            <a:r>
              <a:rPr lang="fr-FR" altLang="fr-FR" sz="2000" dirty="0">
                <a:solidFill>
                  <a:srgbClr val="C00000"/>
                </a:solidFill>
                <a:hlinkClick r:id="" action="ppaction://noaction"/>
              </a:rPr>
              <a:t> définitifs d'orientation </a:t>
            </a:r>
            <a:r>
              <a:rPr lang="fr-FR" altLang="fr-FR" sz="2000" dirty="0">
                <a:solidFill>
                  <a:srgbClr val="C00000"/>
                </a:solidFill>
              </a:rPr>
              <a:t>:  </a:t>
            </a:r>
            <a:r>
              <a:rPr lang="fr-FR" altLang="fr-FR" sz="2000" dirty="0"/>
              <a:t>portant sur les filières de</a:t>
            </a:r>
            <a:r>
              <a:rPr lang="fr-FR" altLang="fr-FR" sz="2000" dirty="0">
                <a:solidFill>
                  <a:srgbClr val="C00000"/>
                </a:solidFill>
              </a:rPr>
              <a:t> </a:t>
            </a:r>
            <a:r>
              <a:rPr lang="fr-FR" altLang="fr-FR" sz="2000" dirty="0"/>
              <a:t>formation :</a:t>
            </a:r>
            <a:r>
              <a:rPr lang="fr-FR" altLang="fr-FR" sz="2000" dirty="0">
                <a:solidFill>
                  <a:srgbClr val="C00000"/>
                </a:solidFill>
              </a:rPr>
              <a:t> </a:t>
            </a:r>
            <a:r>
              <a:rPr lang="fr-FR" altLang="fr-FR" sz="2000" dirty="0"/>
              <a:t>2</a:t>
            </a:r>
            <a:r>
              <a:rPr lang="fr-FR" altLang="fr-FR" sz="2000" baseline="30000" dirty="0"/>
              <a:t>nde</a:t>
            </a:r>
            <a:r>
              <a:rPr lang="fr-FR" altLang="fr-FR" sz="2000" dirty="0"/>
              <a:t> GT, 2</a:t>
            </a:r>
            <a:r>
              <a:rPr lang="fr-FR" altLang="fr-FR" sz="2000" baseline="30000" dirty="0"/>
              <a:t>nde</a:t>
            </a:r>
            <a:r>
              <a:rPr lang="fr-FR" altLang="fr-FR" sz="2000" dirty="0"/>
              <a:t> professionnelle, 1</a:t>
            </a:r>
            <a:r>
              <a:rPr lang="fr-FR" altLang="fr-FR" sz="2000" baseline="30000" dirty="0"/>
              <a:t>ère</a:t>
            </a:r>
            <a:r>
              <a:rPr lang="fr-FR" altLang="fr-FR" sz="2000" dirty="0"/>
              <a:t> année CAP</a:t>
            </a:r>
            <a:r>
              <a:rPr lang="fr-FR" altLang="fr-FR" sz="2000" dirty="0" smtClean="0"/>
              <a:t>. </a:t>
            </a:r>
            <a:r>
              <a:rPr lang="fr-FR" altLang="fr-FR" sz="2000" dirty="0" smtClean="0">
                <a:solidFill>
                  <a:schemeClr val="accent1"/>
                </a:solidFill>
              </a:rPr>
              <a:t>(jusqu’à 3 choix hiérarchisés) </a:t>
            </a:r>
            <a:r>
              <a:rPr lang="fr-FR" altLang="fr-FR" sz="2000" dirty="0" smtClean="0"/>
              <a:t>(rubrique orientation)</a:t>
            </a: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fr-FR" altLang="fr-FR" sz="2000" dirty="0" smtClean="0"/>
              <a:t>Après le conseil de classe : connectez-vous pour consulter la proposition du conseil de classe, donner votre réponse : d’accord / pas d’accord.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 b="1" dirty="0"/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ü"/>
            </a:pPr>
            <a:r>
              <a:rPr lang="fr-FR" altLang="fr-FR" sz="2000" dirty="0">
                <a:solidFill>
                  <a:srgbClr val="C00000"/>
                </a:solidFill>
                <a:hlinkClick r:id="" action="ppaction://noaction"/>
              </a:rPr>
              <a:t>Les </a:t>
            </a:r>
            <a:r>
              <a:rPr lang="fr-FR" altLang="fr-FR" sz="2000" dirty="0" err="1">
                <a:solidFill>
                  <a:srgbClr val="C00000"/>
                </a:solidFill>
                <a:hlinkClick r:id="" action="ppaction://noaction"/>
              </a:rPr>
              <a:t>voeux</a:t>
            </a:r>
            <a:r>
              <a:rPr lang="fr-FR" altLang="fr-FR" sz="2000" dirty="0">
                <a:solidFill>
                  <a:srgbClr val="C00000"/>
                </a:solidFill>
                <a:hlinkClick r:id="" action="ppaction://noaction"/>
              </a:rPr>
              <a:t> définitifs d'affectation </a:t>
            </a:r>
            <a:r>
              <a:rPr lang="fr-FR" altLang="fr-FR" sz="2000" dirty="0">
                <a:solidFill>
                  <a:srgbClr val="C00000"/>
                </a:solidFill>
              </a:rPr>
              <a:t>: </a:t>
            </a:r>
            <a:r>
              <a:rPr lang="fr-FR" altLang="fr-FR" sz="2000" dirty="0"/>
              <a:t>établissements souhaités, filières,  spécialités. (plusieurs vœux conseillés</a:t>
            </a:r>
            <a:r>
              <a:rPr lang="fr-FR" altLang="fr-FR" sz="2000" dirty="0" smtClean="0"/>
              <a:t>) –(en parallèle rubrique affectation)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fr-FR" altLang="fr-FR" sz="2000" dirty="0">
                <a:solidFill>
                  <a:schemeClr val="accent1"/>
                </a:solidFill>
              </a:rPr>
              <a:t>	</a:t>
            </a:r>
            <a:endParaRPr lang="fr-FR" altLang="fr-FR" sz="18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00000"/>
                </a:solidFill>
              </a:rPr>
              <a:t>Important</a:t>
            </a:r>
            <a:r>
              <a:rPr lang="fr-FR" altLang="fr-FR" sz="2400" b="1" dirty="0"/>
              <a:t> </a:t>
            </a:r>
            <a:r>
              <a:rPr lang="fr-FR" altLang="fr-FR" sz="2000" b="1" dirty="0"/>
              <a:t>: </a:t>
            </a:r>
            <a:r>
              <a:rPr lang="fr-FR" altLang="fr-FR" sz="2000" dirty="0"/>
              <a:t>présenter un dossier pour intégrer une formation n’assure pas automatiquement une place dans un établissement.</a:t>
            </a:r>
          </a:p>
          <a:p>
            <a:pPr marL="342900" indent="-342900">
              <a:lnSpc>
                <a:spcPct val="120000"/>
              </a:lnSpc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fr-FR" sz="2000" dirty="0">
                <a:cs typeface="Calibri" panose="020F0502020204030204" pitchFamily="34" charset="0"/>
              </a:rPr>
              <a:t>Les places en bac professionnel et en CAP sont limitées.</a:t>
            </a:r>
          </a:p>
          <a:p>
            <a:pPr marL="1085850" lvl="1" indent="-342900"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è"/>
              <a:defRPr/>
            </a:pPr>
            <a:r>
              <a:rPr lang="fr-FR" sz="1600" dirty="0">
                <a:cs typeface="Calibri" panose="020F0502020204030204" pitchFamily="34" charset="0"/>
              </a:rPr>
              <a:t>Certaines spécialités sont très demandées et par conséquent </a:t>
            </a:r>
            <a:r>
              <a:rPr lang="fr-FR" sz="1600" dirty="0">
                <a:solidFill>
                  <a:srgbClr val="FF3300"/>
                </a:solidFill>
                <a:cs typeface="Calibri" panose="020F0502020204030204" pitchFamily="34" charset="0"/>
              </a:rPr>
              <a:t>TRES SELECTIVES… </a:t>
            </a:r>
          </a:p>
          <a:p>
            <a:pPr marL="1085850" lvl="1" indent="-342900">
              <a:lnSpc>
                <a:spcPct val="120000"/>
              </a:lnSpc>
              <a:buClr>
                <a:schemeClr val="hlink"/>
              </a:buClr>
              <a:buFont typeface="Wingdings" panose="05000000000000000000" pitchFamily="2" charset="2"/>
              <a:buChar char="è"/>
              <a:defRPr/>
            </a:pPr>
            <a:r>
              <a:rPr lang="fr-FR" sz="1600" dirty="0">
                <a:cs typeface="Calibri" panose="020F0502020204030204" pitchFamily="34" charset="0"/>
              </a:rPr>
              <a:t>d’où l’importance de faire plusieurs vœux </a:t>
            </a:r>
            <a:r>
              <a:rPr lang="fr-FR" sz="1600" dirty="0" smtClean="0">
                <a:cs typeface="Calibri" panose="020F0502020204030204" pitchFamily="34" charset="0"/>
              </a:rPr>
              <a:t>(10 maximum</a:t>
            </a:r>
            <a:r>
              <a:rPr lang="fr-FR" sz="1600" dirty="0">
                <a:cs typeface="Calibri" panose="020F0502020204030204" pitchFamily="34" charset="0"/>
              </a:rPr>
              <a:t>)</a:t>
            </a:r>
            <a:r>
              <a:rPr lang="fr-FR" sz="2000" dirty="0">
                <a:solidFill>
                  <a:srgbClr val="FF3300"/>
                </a:solidFill>
                <a:cs typeface="Calibri" panose="020F0502020204030204" pitchFamily="34" charset="0"/>
              </a:rPr>
              <a:t>                                                            </a:t>
            </a:r>
            <a:endParaRPr lang="fr-FR" sz="2000" dirty="0"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/>
          </a:p>
        </p:txBody>
      </p:sp>
      <p:sp>
        <p:nvSpPr>
          <p:cNvPr id="3" name="Flèche droite 2"/>
          <p:cNvSpPr/>
          <p:nvPr/>
        </p:nvSpPr>
        <p:spPr>
          <a:xfrm>
            <a:off x="95534" y="1624084"/>
            <a:ext cx="873457" cy="696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163772" y="3327608"/>
            <a:ext cx="873457" cy="6960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63771" y="2563091"/>
            <a:ext cx="459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+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9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8366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800" b="1">
                <a:solidFill>
                  <a:schemeClr val="folHlink"/>
                </a:solidFill>
                <a:cs typeface="Arial" charset="0"/>
              </a:rPr>
              <a:t>3</a:t>
            </a:r>
            <a:r>
              <a:rPr lang="fr-FR" sz="2800" b="1" baseline="30000">
                <a:solidFill>
                  <a:schemeClr val="folHlink"/>
                </a:solidFill>
                <a:cs typeface="Arial" charset="0"/>
              </a:rPr>
              <a:t>ème</a:t>
            </a:r>
            <a:r>
              <a:rPr lang="fr-FR" sz="2800" b="1">
                <a:solidFill>
                  <a:schemeClr val="folHlink"/>
                </a:solidFill>
                <a:cs typeface="Arial" charset="0"/>
              </a:rPr>
              <a:t> trimestre</a:t>
            </a:r>
          </a:p>
          <a:p>
            <a:pPr algn="ctr">
              <a:defRPr/>
            </a:pPr>
            <a:r>
              <a:rPr lang="fr-FR" sz="2800" b="1">
                <a:solidFill>
                  <a:schemeClr val="folHlink"/>
                </a:solidFill>
                <a:cs typeface="Arial" charset="0"/>
              </a:rPr>
              <a:t>Procédures d’orientation fin…</a:t>
            </a:r>
          </a:p>
        </p:txBody>
      </p:sp>
      <p:sp>
        <p:nvSpPr>
          <p:cNvPr id="114707" name="Text Box 19"/>
          <p:cNvSpPr txBox="1">
            <a:spLocks noChangeArrowheads="1"/>
          </p:cNvSpPr>
          <p:nvPr/>
        </p:nvSpPr>
        <p:spPr bwMode="auto">
          <a:xfrm>
            <a:off x="426172" y="3376119"/>
            <a:ext cx="7956376" cy="3477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C00000"/>
                </a:solidFill>
              </a:rPr>
              <a:t>L’affectation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fr-FR" altLang="fr-FR" sz="2000" dirty="0" smtClean="0"/>
              <a:t>Fin juin, en générale 2</a:t>
            </a:r>
            <a:r>
              <a:rPr lang="fr-FR" altLang="fr-FR" sz="2000" baseline="30000" dirty="0" smtClean="0"/>
              <a:t>ème</a:t>
            </a:r>
            <a:r>
              <a:rPr lang="fr-FR" altLang="fr-FR" sz="2000" dirty="0" smtClean="0"/>
              <a:t> jour du DNB, </a:t>
            </a:r>
            <a:r>
              <a:rPr lang="fr-FR" altLang="fr-FR" sz="2000" dirty="0"/>
              <a:t>vous recevez la </a:t>
            </a:r>
            <a:r>
              <a:rPr lang="fr-FR" altLang="fr-FR" sz="2000" dirty="0">
                <a:solidFill>
                  <a:srgbClr val="C00000"/>
                </a:solidFill>
              </a:rPr>
              <a:t>notification d'affectation en lycée.</a:t>
            </a: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fr-FR" altLang="fr-FR" sz="20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endParaRPr lang="fr-FR" altLang="fr-FR" sz="20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C00000"/>
                </a:solidFill>
              </a:rPr>
              <a:t>L’inscription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C00000"/>
              </a:buClr>
              <a:buFont typeface="Wingdings" pitchFamily="2" charset="2"/>
              <a:buChar char="ü"/>
            </a:pPr>
            <a:r>
              <a:rPr lang="fr-FR" altLang="fr-FR" sz="2000" dirty="0"/>
              <a:t>Dans le lycée indiqué, afin d’être certain d’avoir votre place à la </a:t>
            </a:r>
            <a:r>
              <a:rPr lang="fr-FR" altLang="fr-FR" sz="2000" dirty="0" smtClean="0"/>
              <a:t>rentrée ou par </a:t>
            </a:r>
            <a:r>
              <a:rPr lang="fr-FR" altLang="fr-FR" sz="2000" dirty="0" smtClean="0">
                <a:solidFill>
                  <a:schemeClr val="accent5"/>
                </a:solidFill>
              </a:rPr>
              <a:t>TELESERVICE INSCRIPTION (TSI)</a:t>
            </a:r>
            <a:endParaRPr lang="fr-FR" altLang="fr-FR" sz="2000" b="1" dirty="0">
              <a:solidFill>
                <a:schemeClr val="accent5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364933"/>
            <a:ext cx="4225217" cy="15664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45406"/>
            <a:ext cx="4400550" cy="16055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654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11345" y="1557338"/>
            <a:ext cx="8359700" cy="397031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ATTENTION !</a:t>
            </a:r>
            <a:r>
              <a:rPr lang="fr-FR" sz="2800" dirty="0">
                <a:solidFill>
                  <a:srgbClr val="FF3300"/>
                </a:solidFill>
              </a:rPr>
              <a:t> </a:t>
            </a:r>
          </a:p>
          <a:p>
            <a:pPr>
              <a:defRPr/>
            </a:pPr>
            <a:endParaRPr lang="fr-FR" sz="2800" dirty="0">
              <a:solidFill>
                <a:srgbClr val="FF3300"/>
              </a:solidFill>
            </a:endParaRPr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fr-FR" sz="2800" dirty="0">
                <a:solidFill>
                  <a:schemeClr val="accent2"/>
                </a:solidFill>
              </a:rPr>
              <a:t> </a:t>
            </a:r>
            <a:r>
              <a:rPr lang="fr-FR" sz="2400" dirty="0"/>
              <a:t>Pour les inscriptions dans le privé, c’est à la famille </a:t>
            </a:r>
            <a:r>
              <a:rPr lang="fr-FR" sz="2400" dirty="0" smtClean="0"/>
              <a:t>de prendre</a:t>
            </a:r>
            <a:endParaRPr lang="fr-FR" sz="2400" dirty="0"/>
          </a:p>
          <a:p>
            <a:pPr algn="just">
              <a:buClr>
                <a:srgbClr val="FF3300"/>
              </a:buClr>
              <a:defRPr/>
            </a:pPr>
            <a:r>
              <a:rPr lang="fr-FR" sz="2400" dirty="0"/>
              <a:t>   </a:t>
            </a:r>
            <a:r>
              <a:rPr lang="fr-FR" sz="2400" dirty="0" smtClean="0"/>
              <a:t> contact </a:t>
            </a:r>
            <a:r>
              <a:rPr lang="fr-FR" sz="2400" dirty="0"/>
              <a:t>directement avec l’établissement</a:t>
            </a:r>
          </a:p>
          <a:p>
            <a:pPr algn="just">
              <a:buClr>
                <a:srgbClr val="FF3300"/>
              </a:buClr>
              <a:buFont typeface="Wingdings" pitchFamily="2" charset="2"/>
              <a:buNone/>
              <a:defRPr/>
            </a:pPr>
            <a:endParaRPr lang="fr-FR" sz="2400" dirty="0"/>
          </a:p>
          <a:p>
            <a:pPr algn="just"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fr-FR" sz="2400" dirty="0"/>
              <a:t> Pour l’apprentissage, c’est à la famille de trouver un </a:t>
            </a:r>
            <a:r>
              <a:rPr lang="fr-FR" sz="2400" dirty="0" smtClean="0"/>
              <a:t>employeur</a:t>
            </a:r>
            <a:endParaRPr lang="fr-FR" sz="2400" dirty="0"/>
          </a:p>
          <a:p>
            <a:pPr algn="just">
              <a:buClr>
                <a:srgbClr val="FF3300"/>
              </a:buClr>
              <a:defRPr/>
            </a:pPr>
            <a:r>
              <a:rPr lang="fr-FR" sz="2400" dirty="0"/>
              <a:t>   </a:t>
            </a:r>
            <a:r>
              <a:rPr lang="fr-FR" sz="2400" dirty="0" smtClean="0"/>
              <a:t>et une pré-inscription dans un </a:t>
            </a:r>
            <a:r>
              <a:rPr lang="fr-FR" sz="2400" dirty="0"/>
              <a:t>centre de formation </a:t>
            </a:r>
            <a:r>
              <a:rPr lang="fr-FR" sz="2400" dirty="0" smtClean="0"/>
              <a:t>d’apprentis.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692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8A82B-8F97-FE4A-B5D9-C83A6F6A901E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16120" t="5070" r="16864" b="7591"/>
          <a:stretch/>
        </p:blipFill>
        <p:spPr>
          <a:xfrm>
            <a:off x="224414" y="2949677"/>
            <a:ext cx="4381173" cy="32102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101" y="3028184"/>
            <a:ext cx="4222955" cy="30532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36" y="308148"/>
            <a:ext cx="7786441" cy="163863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400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08A82B-8F97-FE4A-B5D9-C83A6F6A901E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5037"/>
            <a:ext cx="8153400" cy="43338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6" y="538009"/>
            <a:ext cx="8785457" cy="101057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484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ournées Portes Ouvertes des lieux de culte - Lesmureaux.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462338"/>
            <a:ext cx="151923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Émoticône 1"/>
          <p:cNvSpPr/>
          <p:nvPr/>
        </p:nvSpPr>
        <p:spPr>
          <a:xfrm>
            <a:off x="5622925" y="1435100"/>
            <a:ext cx="179388" cy="188913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7025" y="4043363"/>
            <a:ext cx="6910388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fr-FR" dirty="0"/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fr-FR" dirty="0"/>
              <a:t>Si vous avez la possibilité, déplacez-vous lors des journées portes ouvertes des établissements (pour découvrir les enseignements, les ateliers, l’environnement etc…)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endParaRPr lang="fr-FR" dirty="0"/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fr-FR" dirty="0"/>
              <a:t>Réaliser des mini-stages au lycée professionnel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26629" name="Picture 6" descr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094038"/>
            <a:ext cx="248126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7025" y="323850"/>
            <a:ext cx="8177213" cy="3446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000" b="1" dirty="0"/>
              <a:t>Pour approfondir : </a:t>
            </a:r>
          </a:p>
          <a:p>
            <a:pPr>
              <a:defRPr/>
            </a:pPr>
            <a:endParaRPr lang="fr-FR" dirty="0"/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fr-FR" dirty="0"/>
              <a:t>Site internet : </a:t>
            </a:r>
          </a:p>
          <a:p>
            <a:pPr>
              <a:defRPr/>
            </a:pPr>
            <a:r>
              <a:rPr lang="fr-FR" dirty="0">
                <a:hlinkClick r:id="rId4"/>
              </a:rPr>
              <a:t>- www.onisep.fr</a:t>
            </a:r>
            <a:r>
              <a:rPr lang="fr-FR" dirty="0"/>
              <a:t> ,</a:t>
            </a:r>
          </a:p>
          <a:p>
            <a:pPr>
              <a:defRPr/>
            </a:pPr>
            <a:r>
              <a:rPr lang="fr-FR" dirty="0">
                <a:hlinkClick r:id="rId5"/>
              </a:rPr>
              <a:t>- https://www.choisirmonmetier-paysdelaloire.fr/</a:t>
            </a:r>
            <a:r>
              <a:rPr lang="fr-FR" dirty="0"/>
              <a:t> </a:t>
            </a:r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fr-FR" dirty="0" smtClean="0"/>
              <a:t>horizons21</a:t>
            </a:r>
            <a:endParaRPr lang="fr-FR" dirty="0"/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fr-FR" dirty="0"/>
              <a:t>Documentation ONISEP (au CDI)</a:t>
            </a:r>
          </a:p>
          <a:p>
            <a:pPr>
              <a:defRPr/>
            </a:pPr>
            <a:endParaRPr lang="fr-FR" dirty="0"/>
          </a:p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fr-FR" dirty="0"/>
              <a:t>N’hésitez pas à </a:t>
            </a:r>
            <a:r>
              <a:rPr lang="fr-FR" u="sng" dirty="0"/>
              <a:t>échanger autour de vous</a:t>
            </a:r>
            <a:r>
              <a:rPr lang="fr-FR" dirty="0"/>
              <a:t> sur vos projets et vos idées (famille, amis, professeurs, psyEN…)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pic>
        <p:nvPicPr>
          <p:cNvPr id="26631" name="Image 17" descr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376">
            <a:off x="7191375" y="925513"/>
            <a:ext cx="114458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6632" name="Image 16" descr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881">
            <a:off x="5540375" y="712788"/>
            <a:ext cx="960438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79388" y="6010275"/>
            <a:ext cx="8713787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3200" dirty="0">
                <a:solidFill>
                  <a:schemeClr val="accent6">
                    <a:lumMod val="75000"/>
                  </a:schemeClr>
                </a:solidFill>
              </a:rPr>
              <a:t>SOYEZ CURIEUX !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4989513"/>
            <a:ext cx="111601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075238"/>
            <a:ext cx="98107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6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ustomShape 1"/>
          <p:cNvSpPr/>
          <p:nvPr/>
        </p:nvSpPr>
        <p:spPr>
          <a:xfrm>
            <a:off x="77760" y="4739400"/>
            <a:ext cx="4169880" cy="184284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76" name="CustomShape 2"/>
          <p:cNvSpPr/>
          <p:nvPr/>
        </p:nvSpPr>
        <p:spPr>
          <a:xfrm>
            <a:off x="0" y="-243000"/>
            <a:ext cx="9143640" cy="6857640"/>
          </a:xfrm>
          <a:prstGeom prst="rec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3"/>
          <p:cNvSpPr/>
          <p:nvPr/>
        </p:nvSpPr>
        <p:spPr>
          <a:xfrm>
            <a:off x="3022560" y="2719800"/>
            <a:ext cx="6302160" cy="1461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C00000"/>
                </a:solidFill>
                <a:latin typeface="Calibri"/>
              </a:rPr>
              <a:t>                    Vous trouverez : 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0000"/>
              </a:buClr>
              <a:buFont typeface="Wingdings" charset="2"/>
              <a:buChar char=""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fr-FR" sz="1600" b="0" strike="noStrike" spc="-1">
                <a:solidFill>
                  <a:srgbClr val="000000"/>
                </a:solidFill>
                <a:latin typeface="Comic Sans MS"/>
              </a:rPr>
              <a:t>des espaces documentaires en libre accès,</a:t>
            </a:r>
            <a:endParaRPr lang="fr-FR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0000"/>
              </a:buClr>
              <a:buFont typeface="Wingdings" charset="2"/>
              <a:buChar char=""/>
            </a:pPr>
            <a:r>
              <a:rPr lang="fr-FR" sz="1600" b="0" strike="noStrike" spc="-1">
                <a:solidFill>
                  <a:srgbClr val="000000"/>
                </a:solidFill>
                <a:latin typeface="Comic Sans MS"/>
              </a:rPr>
              <a:t> des ressources pour vos recherches sur les formations, les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omic Sans MS"/>
              </a:rPr>
              <a:t>     métiers, les emplois, un accompagnement individuel</a:t>
            </a:r>
            <a:endParaRPr lang="fr-FR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C00000"/>
              </a:buClr>
              <a:buFont typeface="Wingdings" charset="2"/>
              <a:buChar char=""/>
            </a:pPr>
            <a:r>
              <a:rPr lang="fr-FR" sz="1600" b="0" strike="noStrike" spc="-1">
                <a:solidFill>
                  <a:srgbClr val="000000"/>
                </a:solidFill>
                <a:latin typeface="Comic Sans MS"/>
              </a:rPr>
              <a:t> et une aide personnalisée.</a:t>
            </a:r>
            <a:r>
              <a:t/>
            </a:r>
            <a:br/>
            <a:r>
              <a:rPr lang="fr-FR" sz="2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fr-FR" sz="200" b="0" strike="noStrike" spc="-1">
              <a:latin typeface="Arial"/>
            </a:endParaRPr>
          </a:p>
        </p:txBody>
      </p:sp>
      <p:sp>
        <p:nvSpPr>
          <p:cNvPr id="378" name="CustomShape 4"/>
          <p:cNvSpPr/>
          <p:nvPr/>
        </p:nvSpPr>
        <p:spPr>
          <a:xfrm>
            <a:off x="4716360" y="4297320"/>
            <a:ext cx="4176360" cy="738664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i="1" strike="noStrike" spc="-1" dirty="0">
                <a:solidFill>
                  <a:srgbClr val="000000"/>
                </a:solidFill>
                <a:latin typeface="Calibri"/>
              </a:rPr>
              <a:t>     		</a:t>
            </a:r>
            <a:r>
              <a:rPr lang="fr-FR" sz="1400" b="1" i="1" u="sng" strike="noStrike" spc="-1" dirty="0">
                <a:solidFill>
                  <a:srgbClr val="000000"/>
                </a:solidFill>
                <a:uFillTx/>
                <a:latin typeface="Calibri"/>
              </a:rPr>
              <a:t>Accueil</a:t>
            </a:r>
            <a:endParaRPr lang="fr-FR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0" strike="noStrike" spc="-1" dirty="0" smtClean="0">
                <a:solidFill>
                  <a:srgbClr val="000000"/>
                </a:solidFill>
                <a:latin typeface="Calibri"/>
              </a:rPr>
              <a:t> sur rendez-vous 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379" name="Picture 14" descr="DSC00846"/>
          <p:cNvPicPr/>
          <p:nvPr/>
        </p:nvPicPr>
        <p:blipFill>
          <a:blip r:embed="rId2"/>
          <a:stretch/>
        </p:blipFill>
        <p:spPr>
          <a:xfrm>
            <a:off x="285840" y="2177640"/>
            <a:ext cx="2449080" cy="1826280"/>
          </a:xfrm>
          <a:prstGeom prst="rect">
            <a:avLst/>
          </a:prstGeom>
          <a:ln w="9525">
            <a:noFill/>
          </a:ln>
        </p:spPr>
      </p:pic>
      <p:sp>
        <p:nvSpPr>
          <p:cNvPr id="380" name="CustomShape 5"/>
          <p:cNvSpPr/>
          <p:nvPr/>
        </p:nvSpPr>
        <p:spPr>
          <a:xfrm>
            <a:off x="157320" y="4489560"/>
            <a:ext cx="1671120" cy="3664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6"/>
          <p:cNvSpPr/>
          <p:nvPr/>
        </p:nvSpPr>
        <p:spPr>
          <a:xfrm>
            <a:off x="2771640" y="0"/>
            <a:ext cx="6121080" cy="2038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C00000"/>
                </a:solidFill>
                <a:latin typeface="Calibri"/>
              </a:rPr>
              <a:t>C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entre d’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</a:rPr>
              <a:t>I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nformation et d’</a:t>
            </a:r>
            <a:r>
              <a:rPr lang="fr-FR" sz="3200" b="0" strike="noStrike" spc="-1">
                <a:solidFill>
                  <a:srgbClr val="C00000"/>
                </a:solidFill>
                <a:latin typeface="Calibri"/>
              </a:rPr>
              <a:t>O</a:t>
            </a: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rientation</a:t>
            </a:r>
            <a:r>
              <a:t/>
            </a:r>
            <a:br/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Cité administrative Travot</a:t>
            </a:r>
            <a:r>
              <a:t/>
            </a:r>
            <a:br/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BP 794  -  85020  LA ROCHE SUR YON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Téléphone : 02.51.37.06.25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</a:rPr>
              <a:t>http://cio85.ac-nantes.fr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82" name="CustomShape 7"/>
          <p:cNvSpPr/>
          <p:nvPr/>
        </p:nvSpPr>
        <p:spPr>
          <a:xfrm>
            <a:off x="3780000" y="2276640"/>
            <a:ext cx="936360" cy="369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8"/>
          <p:cNvSpPr/>
          <p:nvPr/>
        </p:nvSpPr>
        <p:spPr>
          <a:xfrm>
            <a:off x="2916360" y="1989000"/>
            <a:ext cx="5976720" cy="639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800080"/>
                </a:solidFill>
                <a:latin typeface="Calibri"/>
              </a:rPr>
              <a:t>Service public et gratuit de l'Éducation Nationale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800080"/>
                </a:solidFill>
                <a:latin typeface="Calibri"/>
              </a:rPr>
              <a:t>pour tout public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384" name="Picture 2"/>
          <p:cNvPicPr/>
          <p:nvPr/>
        </p:nvPicPr>
        <p:blipFill>
          <a:blip r:embed="rId3">
            <a:alphaModFix amt="0"/>
          </a:blip>
          <a:stretch/>
        </p:blipFill>
        <p:spPr>
          <a:xfrm>
            <a:off x="451440" y="0"/>
            <a:ext cx="1595160" cy="2031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628560" y="1131030"/>
            <a:ext cx="2779968" cy="6053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90" tIns="33750" rIns="34290" bIns="33750" anchor="ctr"/>
          <a:lstStyle/>
          <a:p>
            <a:pPr>
              <a:lnSpc>
                <a:spcPct val="90000"/>
              </a:lnSpc>
            </a:pPr>
            <a:r>
              <a:rPr lang="fr-FR" sz="2400" spc="-1" dirty="0">
                <a:solidFill>
                  <a:srgbClr val="002060"/>
                </a:solidFill>
                <a:latin typeface="Calibri Light"/>
                <a:ea typeface="Calibri Light"/>
              </a:rPr>
              <a:t>Schéma après la 3</a:t>
            </a:r>
            <a:r>
              <a:rPr lang="fr-FR" sz="2400" spc="-1" baseline="28000" dirty="0">
                <a:solidFill>
                  <a:srgbClr val="002060"/>
                </a:solidFill>
                <a:latin typeface="Calibri Light"/>
                <a:ea typeface="Calibri Light"/>
              </a:rPr>
              <a:t>ème</a:t>
            </a:r>
            <a:r>
              <a:rPr lang="fr-FR" sz="2400" spc="-1" dirty="0">
                <a:solidFill>
                  <a:srgbClr val="002060"/>
                </a:solidFill>
                <a:latin typeface="Calibri Light"/>
                <a:ea typeface="Calibri Light"/>
              </a:rPr>
              <a:t> </a:t>
            </a:r>
            <a:r>
              <a:rPr dirty="0">
                <a:solidFill>
                  <a:srgbClr val="002060"/>
                </a:solidFill>
              </a:rPr>
              <a:t/>
            </a:r>
            <a:br>
              <a:rPr dirty="0">
                <a:solidFill>
                  <a:srgbClr val="002060"/>
                </a:solidFill>
              </a:rPr>
            </a:br>
            <a:endParaRPr lang="fr-FR" sz="2400" spc="-1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94" name="Group 2"/>
          <p:cNvGrpSpPr/>
          <p:nvPr/>
        </p:nvGrpSpPr>
        <p:grpSpPr>
          <a:xfrm>
            <a:off x="594270" y="5200740"/>
            <a:ext cx="7897230" cy="593460"/>
            <a:chOff x="792360" y="5791320"/>
            <a:chExt cx="10529640" cy="791280"/>
          </a:xfrm>
        </p:grpSpPr>
        <p:sp>
          <p:nvSpPr>
            <p:cNvPr id="95" name="CustomShape 3"/>
            <p:cNvSpPr/>
            <p:nvPr/>
          </p:nvSpPr>
          <p:spPr>
            <a:xfrm>
              <a:off x="792360" y="5791320"/>
              <a:ext cx="10529640" cy="791280"/>
            </a:xfrm>
            <a:prstGeom prst="rect">
              <a:avLst/>
            </a:prstGeom>
            <a:solidFill>
              <a:srgbClr val="808080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4"/>
            <p:cNvSpPr/>
            <p:nvPr/>
          </p:nvSpPr>
          <p:spPr>
            <a:xfrm>
              <a:off x="792360" y="5928840"/>
              <a:ext cx="10529640" cy="5166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2100" b="1" spc="-1">
                  <a:solidFill>
                    <a:srgbClr val="FFFFFF"/>
                  </a:solidFill>
                  <a:latin typeface="Calibri"/>
                  <a:ea typeface="Calibri"/>
                </a:rPr>
                <a:t>Classe de 3ème</a:t>
              </a:r>
              <a:endParaRPr lang="fr-FR" sz="2100" spc="-1">
                <a:latin typeface="Arial"/>
              </a:endParaRPr>
            </a:p>
          </p:txBody>
        </p:sp>
      </p:grpSp>
      <p:grpSp>
        <p:nvGrpSpPr>
          <p:cNvPr id="97" name="Group 5"/>
          <p:cNvGrpSpPr/>
          <p:nvPr/>
        </p:nvGrpSpPr>
        <p:grpSpPr>
          <a:xfrm>
            <a:off x="589140" y="4625910"/>
            <a:ext cx="3782430" cy="524880"/>
            <a:chOff x="785520" y="5024880"/>
            <a:chExt cx="5043240" cy="699840"/>
          </a:xfrm>
        </p:grpSpPr>
        <p:sp>
          <p:nvSpPr>
            <p:cNvPr id="98" name="CustomShape 6"/>
            <p:cNvSpPr/>
            <p:nvPr/>
          </p:nvSpPr>
          <p:spPr>
            <a:xfrm>
              <a:off x="785520" y="5024880"/>
              <a:ext cx="5043240" cy="699840"/>
            </a:xfrm>
            <a:prstGeom prst="rect">
              <a:avLst/>
            </a:prstGeom>
            <a:solidFill>
              <a:srgbClr val="9DC3E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9" name="CustomShape 7"/>
            <p:cNvSpPr/>
            <p:nvPr/>
          </p:nvSpPr>
          <p:spPr>
            <a:xfrm>
              <a:off x="785520" y="5177520"/>
              <a:ext cx="5043240" cy="394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500" b="1" spc="-1">
                  <a:solidFill>
                    <a:srgbClr val="000000"/>
                  </a:solidFill>
                  <a:latin typeface="Calibri"/>
                  <a:ea typeface="Calibri"/>
                </a:rPr>
                <a:t>Voie Professionnelle</a:t>
              </a:r>
              <a:endParaRPr lang="fr-FR" sz="1500" spc="-1">
                <a:latin typeface="Arial"/>
              </a:endParaRPr>
            </a:p>
          </p:txBody>
        </p:sp>
      </p:grpSp>
      <p:grpSp>
        <p:nvGrpSpPr>
          <p:cNvPr id="100" name="Group 8"/>
          <p:cNvGrpSpPr/>
          <p:nvPr/>
        </p:nvGrpSpPr>
        <p:grpSpPr>
          <a:xfrm>
            <a:off x="4577850" y="4630500"/>
            <a:ext cx="3879360" cy="524880"/>
            <a:chOff x="6103800" y="5031000"/>
            <a:chExt cx="5172480" cy="699840"/>
          </a:xfrm>
        </p:grpSpPr>
        <p:sp>
          <p:nvSpPr>
            <p:cNvPr id="101" name="CustomShape 9"/>
            <p:cNvSpPr/>
            <p:nvPr/>
          </p:nvSpPr>
          <p:spPr>
            <a:xfrm>
              <a:off x="6103800" y="5031000"/>
              <a:ext cx="5172480" cy="699840"/>
            </a:xfrm>
            <a:prstGeom prst="rect">
              <a:avLst/>
            </a:prstGeom>
            <a:solidFill>
              <a:srgbClr val="FFD96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" name="CustomShape 10"/>
            <p:cNvSpPr/>
            <p:nvPr/>
          </p:nvSpPr>
          <p:spPr>
            <a:xfrm>
              <a:off x="6103800" y="5183640"/>
              <a:ext cx="5172480" cy="3949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500" b="1" spc="-1">
                  <a:solidFill>
                    <a:srgbClr val="000000"/>
                  </a:solidFill>
                  <a:latin typeface="Calibri"/>
                  <a:ea typeface="Calibri"/>
                </a:rPr>
                <a:t>Voie Générale et Technologique </a:t>
              </a:r>
              <a:endParaRPr lang="fr-FR" sz="1500" spc="-1">
                <a:latin typeface="Arial"/>
              </a:endParaRPr>
            </a:p>
          </p:txBody>
        </p:sp>
      </p:grpSp>
      <p:grpSp>
        <p:nvGrpSpPr>
          <p:cNvPr id="103" name="Group 11"/>
          <p:cNvGrpSpPr/>
          <p:nvPr/>
        </p:nvGrpSpPr>
        <p:grpSpPr>
          <a:xfrm>
            <a:off x="597240" y="3876660"/>
            <a:ext cx="1654560" cy="630720"/>
            <a:chOff x="796320" y="4025880"/>
            <a:chExt cx="2206080" cy="840960"/>
          </a:xfrm>
        </p:grpSpPr>
        <p:sp>
          <p:nvSpPr>
            <p:cNvPr id="104" name="CustomShape 12"/>
            <p:cNvSpPr/>
            <p:nvPr/>
          </p:nvSpPr>
          <p:spPr>
            <a:xfrm>
              <a:off x="796320" y="4025880"/>
              <a:ext cx="2206080" cy="840960"/>
            </a:xfrm>
            <a:prstGeom prst="rect">
              <a:avLst/>
            </a:prstGeom>
            <a:solidFill>
              <a:srgbClr val="9DC3E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5" name="CustomShape 13"/>
            <p:cNvSpPr/>
            <p:nvPr/>
          </p:nvSpPr>
          <p:spPr>
            <a:xfrm>
              <a:off x="796320" y="4264200"/>
              <a:ext cx="2206080" cy="36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1</a:t>
              </a:r>
              <a:r>
                <a:rPr lang="fr-FR" sz="1350" spc="-1" baseline="30000">
                  <a:solidFill>
                    <a:srgbClr val="000000"/>
                  </a:solidFill>
                  <a:latin typeface="Calibri"/>
                  <a:ea typeface="Calibri"/>
                </a:rPr>
                <a:t>ère</a:t>
              </a: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 année de CAP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06" name="Group 14"/>
          <p:cNvGrpSpPr/>
          <p:nvPr/>
        </p:nvGrpSpPr>
        <p:grpSpPr>
          <a:xfrm>
            <a:off x="595890" y="3102030"/>
            <a:ext cx="1649160" cy="672570"/>
            <a:chOff x="794520" y="2993040"/>
            <a:chExt cx="2198880" cy="896760"/>
          </a:xfrm>
        </p:grpSpPr>
        <p:sp>
          <p:nvSpPr>
            <p:cNvPr id="107" name="CustomShape 15"/>
            <p:cNvSpPr/>
            <p:nvPr/>
          </p:nvSpPr>
          <p:spPr>
            <a:xfrm>
              <a:off x="794520" y="2993040"/>
              <a:ext cx="2198880" cy="896760"/>
            </a:xfrm>
            <a:prstGeom prst="rect">
              <a:avLst/>
            </a:prstGeom>
            <a:solidFill>
              <a:srgbClr val="9DC3E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8" name="CustomShape 16"/>
            <p:cNvSpPr/>
            <p:nvPr/>
          </p:nvSpPr>
          <p:spPr>
            <a:xfrm>
              <a:off x="794520" y="3259080"/>
              <a:ext cx="2198880" cy="36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2</a:t>
              </a:r>
              <a:r>
                <a:rPr lang="fr-FR" sz="1350" spc="-1" baseline="30000">
                  <a:solidFill>
                    <a:srgbClr val="000000"/>
                  </a:solidFill>
                  <a:latin typeface="Calibri"/>
                  <a:ea typeface="Calibri"/>
                </a:rPr>
                <a:t>ème</a:t>
              </a: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 année de CAP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09" name="Group 17"/>
          <p:cNvGrpSpPr/>
          <p:nvPr/>
        </p:nvGrpSpPr>
        <p:grpSpPr>
          <a:xfrm>
            <a:off x="2702970" y="3116610"/>
            <a:ext cx="1642140" cy="657990"/>
            <a:chOff x="3603960" y="3012480"/>
            <a:chExt cx="2189520" cy="877320"/>
          </a:xfrm>
        </p:grpSpPr>
        <p:sp>
          <p:nvSpPr>
            <p:cNvPr id="110" name="CustomShape 18"/>
            <p:cNvSpPr/>
            <p:nvPr/>
          </p:nvSpPr>
          <p:spPr>
            <a:xfrm>
              <a:off x="3603960" y="3012480"/>
              <a:ext cx="2189520" cy="877320"/>
            </a:xfrm>
            <a:prstGeom prst="rect">
              <a:avLst/>
            </a:prstGeom>
            <a:solidFill>
              <a:srgbClr val="9DC3E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19"/>
            <p:cNvSpPr/>
            <p:nvPr/>
          </p:nvSpPr>
          <p:spPr>
            <a:xfrm>
              <a:off x="3603960" y="3268800"/>
              <a:ext cx="2189520" cy="36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1</a:t>
              </a:r>
              <a:r>
                <a:rPr lang="fr-FR" sz="1350" spc="-1" baseline="30000">
                  <a:solidFill>
                    <a:srgbClr val="000000"/>
                  </a:solidFill>
                  <a:latin typeface="Calibri"/>
                  <a:ea typeface="Calibri"/>
                </a:rPr>
                <a:t>ère</a:t>
              </a: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 Professionnelle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12" name="Group 20"/>
          <p:cNvGrpSpPr/>
          <p:nvPr/>
        </p:nvGrpSpPr>
        <p:grpSpPr>
          <a:xfrm>
            <a:off x="2702970" y="3867210"/>
            <a:ext cx="1646460" cy="640170"/>
            <a:chOff x="3603960" y="4013280"/>
            <a:chExt cx="2195280" cy="853560"/>
          </a:xfrm>
        </p:grpSpPr>
        <p:sp>
          <p:nvSpPr>
            <p:cNvPr id="113" name="CustomShape 21"/>
            <p:cNvSpPr/>
            <p:nvPr/>
          </p:nvSpPr>
          <p:spPr>
            <a:xfrm>
              <a:off x="3603960" y="4013280"/>
              <a:ext cx="2195280" cy="853560"/>
            </a:xfrm>
            <a:prstGeom prst="rect">
              <a:avLst/>
            </a:prstGeom>
            <a:solidFill>
              <a:srgbClr val="9DC3E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22"/>
            <p:cNvSpPr/>
            <p:nvPr/>
          </p:nvSpPr>
          <p:spPr>
            <a:xfrm>
              <a:off x="3603960" y="4258080"/>
              <a:ext cx="2195280" cy="36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2</a:t>
              </a:r>
              <a:r>
                <a:rPr lang="fr-FR" sz="1350" spc="-1" baseline="30000">
                  <a:solidFill>
                    <a:srgbClr val="000000"/>
                  </a:solidFill>
                  <a:latin typeface="Calibri"/>
                  <a:ea typeface="Calibri"/>
                </a:rPr>
                <a:t>nde</a:t>
              </a: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 Professionnelle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15" name="Group 23"/>
          <p:cNvGrpSpPr/>
          <p:nvPr/>
        </p:nvGrpSpPr>
        <p:grpSpPr>
          <a:xfrm>
            <a:off x="2696220" y="2355210"/>
            <a:ext cx="1632960" cy="672840"/>
            <a:chOff x="3594960" y="1997280"/>
            <a:chExt cx="2177280" cy="897120"/>
          </a:xfrm>
        </p:grpSpPr>
        <p:sp>
          <p:nvSpPr>
            <p:cNvPr id="116" name="CustomShape 24"/>
            <p:cNvSpPr/>
            <p:nvPr/>
          </p:nvSpPr>
          <p:spPr>
            <a:xfrm>
              <a:off x="3594960" y="1997280"/>
              <a:ext cx="2177280" cy="897120"/>
            </a:xfrm>
            <a:prstGeom prst="rect">
              <a:avLst/>
            </a:prstGeom>
            <a:solidFill>
              <a:srgbClr val="9DC3E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25"/>
            <p:cNvSpPr/>
            <p:nvPr/>
          </p:nvSpPr>
          <p:spPr>
            <a:xfrm>
              <a:off x="3594960" y="2126880"/>
              <a:ext cx="2177280" cy="6386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Terminale Professionnelle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18" name="Group 26"/>
          <p:cNvGrpSpPr/>
          <p:nvPr/>
        </p:nvGrpSpPr>
        <p:grpSpPr>
          <a:xfrm>
            <a:off x="992250" y="2404080"/>
            <a:ext cx="801630" cy="597510"/>
            <a:chOff x="1323000" y="2062440"/>
            <a:chExt cx="1068840" cy="796680"/>
          </a:xfrm>
        </p:grpSpPr>
        <p:sp>
          <p:nvSpPr>
            <p:cNvPr id="119" name="CustomShape 27"/>
            <p:cNvSpPr/>
            <p:nvPr/>
          </p:nvSpPr>
          <p:spPr>
            <a:xfrm>
              <a:off x="1323000" y="2062440"/>
              <a:ext cx="1068840" cy="796680"/>
            </a:xfrm>
            <a:prstGeom prst="ellipse">
              <a:avLst/>
            </a:prstGeom>
            <a:solidFill>
              <a:schemeClr val="accent1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28"/>
            <p:cNvSpPr/>
            <p:nvPr/>
          </p:nvSpPr>
          <p:spPr>
            <a:xfrm>
              <a:off x="1479600" y="2232720"/>
              <a:ext cx="755640" cy="4557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b="1" spc="-1">
                  <a:solidFill>
                    <a:srgbClr val="FFFFFF"/>
                  </a:solidFill>
                  <a:latin typeface="Calibri"/>
                  <a:ea typeface="Calibri"/>
                </a:rPr>
                <a:t>CAP</a:t>
              </a:r>
              <a:endParaRPr lang="fr-FR" spc="-1">
                <a:latin typeface="Arial"/>
              </a:endParaRPr>
            </a:p>
          </p:txBody>
        </p:sp>
      </p:grpSp>
      <p:grpSp>
        <p:nvGrpSpPr>
          <p:cNvPr id="121" name="Group 29"/>
          <p:cNvGrpSpPr/>
          <p:nvPr/>
        </p:nvGrpSpPr>
        <p:grpSpPr>
          <a:xfrm>
            <a:off x="3107970" y="1723680"/>
            <a:ext cx="889380" cy="616140"/>
            <a:chOff x="4143960" y="1155240"/>
            <a:chExt cx="1185840" cy="821520"/>
          </a:xfrm>
        </p:grpSpPr>
        <p:sp>
          <p:nvSpPr>
            <p:cNvPr id="122" name="CustomShape 30"/>
            <p:cNvSpPr/>
            <p:nvPr/>
          </p:nvSpPr>
          <p:spPr>
            <a:xfrm>
              <a:off x="4143960" y="1225800"/>
              <a:ext cx="1185840" cy="679680"/>
            </a:xfrm>
            <a:prstGeom prst="ellipse">
              <a:avLst/>
            </a:prstGeom>
            <a:solidFill>
              <a:schemeClr val="accent1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31"/>
            <p:cNvSpPr/>
            <p:nvPr/>
          </p:nvSpPr>
          <p:spPr>
            <a:xfrm>
              <a:off x="4317840" y="1155240"/>
              <a:ext cx="838080" cy="8215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b="1" spc="-1">
                  <a:solidFill>
                    <a:srgbClr val="FFFFFF"/>
                  </a:solidFill>
                  <a:latin typeface="Calibri"/>
                  <a:ea typeface="Calibri"/>
                </a:rPr>
                <a:t>Bac Pro</a:t>
              </a:r>
              <a:endParaRPr lang="fr-FR" spc="-1">
                <a:latin typeface="Arial"/>
              </a:endParaRPr>
            </a:p>
          </p:txBody>
        </p:sp>
      </p:grpSp>
      <p:sp>
        <p:nvSpPr>
          <p:cNvPr id="124" name="Line 32"/>
          <p:cNvSpPr/>
          <p:nvPr/>
        </p:nvSpPr>
        <p:spPr>
          <a:xfrm>
            <a:off x="2290680" y="3498120"/>
            <a:ext cx="291870" cy="270"/>
          </a:xfrm>
          <a:prstGeom prst="line">
            <a:avLst/>
          </a:prstGeom>
          <a:ln w="6480"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25" name="Group 33"/>
          <p:cNvGrpSpPr/>
          <p:nvPr/>
        </p:nvGrpSpPr>
        <p:grpSpPr>
          <a:xfrm>
            <a:off x="4587300" y="3957390"/>
            <a:ext cx="947700" cy="568350"/>
            <a:chOff x="6116400" y="4133520"/>
            <a:chExt cx="1263600" cy="757800"/>
          </a:xfrm>
        </p:grpSpPr>
        <p:sp>
          <p:nvSpPr>
            <p:cNvPr id="126" name="CustomShape 34"/>
            <p:cNvSpPr/>
            <p:nvPr/>
          </p:nvSpPr>
          <p:spPr>
            <a:xfrm>
              <a:off x="6116400" y="4133520"/>
              <a:ext cx="1263600" cy="757800"/>
            </a:xfrm>
            <a:prstGeom prst="rect">
              <a:avLst/>
            </a:prstGeom>
            <a:solidFill>
              <a:srgbClr val="FFD96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35"/>
            <p:cNvSpPr/>
            <p:nvPr/>
          </p:nvSpPr>
          <p:spPr>
            <a:xfrm>
              <a:off x="6116400" y="4193280"/>
              <a:ext cx="1263600" cy="6386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2</a:t>
              </a:r>
              <a:r>
                <a:rPr lang="fr-FR" sz="1350" spc="-1" baseline="30000">
                  <a:solidFill>
                    <a:srgbClr val="000000"/>
                  </a:solidFill>
                  <a:latin typeface="Calibri"/>
                  <a:ea typeface="Calibri"/>
                </a:rPr>
                <a:t>nde</a:t>
              </a: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 spécifique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28" name="Group 36"/>
          <p:cNvGrpSpPr/>
          <p:nvPr/>
        </p:nvGrpSpPr>
        <p:grpSpPr>
          <a:xfrm>
            <a:off x="5627610" y="3969540"/>
            <a:ext cx="2816370" cy="557820"/>
            <a:chOff x="7503480" y="4149720"/>
            <a:chExt cx="3755160" cy="743760"/>
          </a:xfrm>
        </p:grpSpPr>
        <p:sp>
          <p:nvSpPr>
            <p:cNvPr id="129" name="CustomShape 37"/>
            <p:cNvSpPr/>
            <p:nvPr/>
          </p:nvSpPr>
          <p:spPr>
            <a:xfrm>
              <a:off x="7503480" y="4149720"/>
              <a:ext cx="3755160" cy="743760"/>
            </a:xfrm>
            <a:prstGeom prst="rect">
              <a:avLst/>
            </a:prstGeom>
            <a:solidFill>
              <a:srgbClr val="FFD96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38"/>
            <p:cNvSpPr/>
            <p:nvPr/>
          </p:nvSpPr>
          <p:spPr>
            <a:xfrm>
              <a:off x="7503480" y="4339800"/>
              <a:ext cx="3755160" cy="36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2</a:t>
              </a:r>
              <a:r>
                <a:rPr lang="fr-FR" sz="1350" spc="-1" baseline="30000">
                  <a:solidFill>
                    <a:srgbClr val="000000"/>
                  </a:solidFill>
                  <a:latin typeface="Calibri"/>
                  <a:ea typeface="Calibri"/>
                </a:rPr>
                <a:t>nde</a:t>
              </a: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 Générale et Technologique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31" name="Group 39"/>
          <p:cNvGrpSpPr/>
          <p:nvPr/>
        </p:nvGrpSpPr>
        <p:grpSpPr>
          <a:xfrm>
            <a:off x="4588920" y="3135240"/>
            <a:ext cx="1844910" cy="684990"/>
            <a:chOff x="6118560" y="3037320"/>
            <a:chExt cx="2459880" cy="913320"/>
          </a:xfrm>
        </p:grpSpPr>
        <p:sp>
          <p:nvSpPr>
            <p:cNvPr id="132" name="CustomShape 40"/>
            <p:cNvSpPr/>
            <p:nvPr/>
          </p:nvSpPr>
          <p:spPr>
            <a:xfrm>
              <a:off x="6118560" y="3037320"/>
              <a:ext cx="2459880" cy="913320"/>
            </a:xfrm>
            <a:prstGeom prst="rect">
              <a:avLst/>
            </a:prstGeom>
            <a:solidFill>
              <a:srgbClr val="FFD96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41"/>
            <p:cNvSpPr/>
            <p:nvPr/>
          </p:nvSpPr>
          <p:spPr>
            <a:xfrm>
              <a:off x="6118560" y="3312000"/>
              <a:ext cx="2459880" cy="36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1</a:t>
              </a:r>
              <a:r>
                <a:rPr lang="fr-FR" sz="1350" spc="-1" baseline="30000">
                  <a:solidFill>
                    <a:srgbClr val="000000"/>
                  </a:solidFill>
                  <a:latin typeface="Calibri"/>
                  <a:ea typeface="Calibri"/>
                </a:rPr>
                <a:t>ère</a:t>
              </a: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 Technologique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34" name="Group 42"/>
          <p:cNvGrpSpPr/>
          <p:nvPr/>
        </p:nvGrpSpPr>
        <p:grpSpPr>
          <a:xfrm>
            <a:off x="6502140" y="3140640"/>
            <a:ext cx="1930230" cy="680940"/>
            <a:chOff x="8669520" y="3044520"/>
            <a:chExt cx="2573640" cy="907920"/>
          </a:xfrm>
        </p:grpSpPr>
        <p:sp>
          <p:nvSpPr>
            <p:cNvPr id="135" name="CustomShape 43"/>
            <p:cNvSpPr/>
            <p:nvPr/>
          </p:nvSpPr>
          <p:spPr>
            <a:xfrm>
              <a:off x="8669520" y="3044520"/>
              <a:ext cx="2573640" cy="907920"/>
            </a:xfrm>
            <a:prstGeom prst="rect">
              <a:avLst/>
            </a:prstGeom>
            <a:solidFill>
              <a:srgbClr val="FFD96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44"/>
            <p:cNvSpPr/>
            <p:nvPr/>
          </p:nvSpPr>
          <p:spPr>
            <a:xfrm>
              <a:off x="8669520" y="3316320"/>
              <a:ext cx="2573640" cy="36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1</a:t>
              </a:r>
              <a:r>
                <a:rPr lang="fr-FR" sz="1350" spc="-1" baseline="30000">
                  <a:solidFill>
                    <a:srgbClr val="000000"/>
                  </a:solidFill>
                  <a:latin typeface="Calibri"/>
                  <a:ea typeface="Calibri"/>
                </a:rPr>
                <a:t>ère</a:t>
              </a: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 Générale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37" name="Group 45"/>
          <p:cNvGrpSpPr/>
          <p:nvPr/>
        </p:nvGrpSpPr>
        <p:grpSpPr>
          <a:xfrm>
            <a:off x="6498630" y="2403540"/>
            <a:ext cx="1918350" cy="684990"/>
            <a:chOff x="8664840" y="2061720"/>
            <a:chExt cx="2557800" cy="913320"/>
          </a:xfrm>
        </p:grpSpPr>
        <p:sp>
          <p:nvSpPr>
            <p:cNvPr id="138" name="CustomShape 46"/>
            <p:cNvSpPr/>
            <p:nvPr/>
          </p:nvSpPr>
          <p:spPr>
            <a:xfrm>
              <a:off x="8664840" y="2061720"/>
              <a:ext cx="2557800" cy="913320"/>
            </a:xfrm>
            <a:prstGeom prst="rect">
              <a:avLst/>
            </a:prstGeom>
            <a:solidFill>
              <a:srgbClr val="FFD96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47"/>
            <p:cNvSpPr/>
            <p:nvPr/>
          </p:nvSpPr>
          <p:spPr>
            <a:xfrm>
              <a:off x="8664840" y="2199600"/>
              <a:ext cx="2557800" cy="6386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Terminale</a:t>
              </a:r>
              <a:endParaRPr lang="fr-FR" sz="1350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 Générale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40" name="Group 48"/>
          <p:cNvGrpSpPr/>
          <p:nvPr/>
        </p:nvGrpSpPr>
        <p:grpSpPr>
          <a:xfrm>
            <a:off x="4582980" y="2405160"/>
            <a:ext cx="1850850" cy="684990"/>
            <a:chOff x="6110640" y="2063880"/>
            <a:chExt cx="2467800" cy="913320"/>
          </a:xfrm>
        </p:grpSpPr>
        <p:sp>
          <p:nvSpPr>
            <p:cNvPr id="141" name="CustomShape 49"/>
            <p:cNvSpPr/>
            <p:nvPr/>
          </p:nvSpPr>
          <p:spPr>
            <a:xfrm>
              <a:off x="6110640" y="2063880"/>
              <a:ext cx="2467800" cy="913320"/>
            </a:xfrm>
            <a:prstGeom prst="rect">
              <a:avLst/>
            </a:prstGeom>
            <a:solidFill>
              <a:srgbClr val="FFD96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50"/>
            <p:cNvSpPr/>
            <p:nvPr/>
          </p:nvSpPr>
          <p:spPr>
            <a:xfrm>
              <a:off x="6110640" y="2337480"/>
              <a:ext cx="2467800" cy="3657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spc="-1">
                  <a:solidFill>
                    <a:srgbClr val="000000"/>
                  </a:solidFill>
                  <a:latin typeface="Calibri"/>
                  <a:ea typeface="Calibri"/>
                </a:rPr>
                <a:t>Terminale Technologique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43" name="Group 51"/>
          <p:cNvGrpSpPr/>
          <p:nvPr/>
        </p:nvGrpSpPr>
        <p:grpSpPr>
          <a:xfrm>
            <a:off x="4570830" y="1596510"/>
            <a:ext cx="1869750" cy="675270"/>
            <a:chOff x="6094440" y="985680"/>
            <a:chExt cx="2493000" cy="900360"/>
          </a:xfrm>
        </p:grpSpPr>
        <p:sp>
          <p:nvSpPr>
            <p:cNvPr id="144" name="CustomShape 52"/>
            <p:cNvSpPr/>
            <p:nvPr/>
          </p:nvSpPr>
          <p:spPr>
            <a:xfrm>
              <a:off x="6094440" y="985680"/>
              <a:ext cx="2493000" cy="900360"/>
            </a:xfrm>
            <a:prstGeom prst="ellipse">
              <a:avLst/>
            </a:prstGeom>
            <a:solidFill>
              <a:srgbClr val="FFD96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53"/>
            <p:cNvSpPr/>
            <p:nvPr/>
          </p:nvSpPr>
          <p:spPr>
            <a:xfrm>
              <a:off x="6615000" y="1116720"/>
              <a:ext cx="1634040" cy="6386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b="1" spc="-1">
                  <a:solidFill>
                    <a:srgbClr val="000000"/>
                  </a:solidFill>
                  <a:latin typeface="Calibri"/>
                  <a:ea typeface="Calibri"/>
                </a:rPr>
                <a:t>Bac Technologique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46" name="Group 54"/>
          <p:cNvGrpSpPr/>
          <p:nvPr/>
        </p:nvGrpSpPr>
        <p:grpSpPr>
          <a:xfrm>
            <a:off x="6636600" y="1598940"/>
            <a:ext cx="1720980" cy="670410"/>
            <a:chOff x="8848800" y="988920"/>
            <a:chExt cx="2294640" cy="893880"/>
          </a:xfrm>
        </p:grpSpPr>
        <p:sp>
          <p:nvSpPr>
            <p:cNvPr id="147" name="CustomShape 55"/>
            <p:cNvSpPr/>
            <p:nvPr/>
          </p:nvSpPr>
          <p:spPr>
            <a:xfrm>
              <a:off x="8848800" y="988920"/>
              <a:ext cx="2294640" cy="893880"/>
            </a:xfrm>
            <a:prstGeom prst="ellipse">
              <a:avLst/>
            </a:prstGeom>
            <a:solidFill>
              <a:srgbClr val="FFD966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56"/>
            <p:cNvSpPr/>
            <p:nvPr/>
          </p:nvSpPr>
          <p:spPr>
            <a:xfrm>
              <a:off x="9185040" y="1253880"/>
              <a:ext cx="1622160" cy="36432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350" b="1" spc="-1">
                  <a:solidFill>
                    <a:srgbClr val="000000"/>
                  </a:solidFill>
                  <a:latin typeface="Calibri"/>
                  <a:ea typeface="Calibri"/>
                </a:rPr>
                <a:t>Bac Général</a:t>
              </a:r>
              <a:endParaRPr lang="fr-FR" sz="1350" spc="-1">
                <a:latin typeface="Arial"/>
              </a:endParaRPr>
            </a:p>
          </p:txBody>
        </p:sp>
      </p:grpSp>
      <p:grpSp>
        <p:nvGrpSpPr>
          <p:cNvPr id="149" name="Group 57"/>
          <p:cNvGrpSpPr/>
          <p:nvPr/>
        </p:nvGrpSpPr>
        <p:grpSpPr>
          <a:xfrm>
            <a:off x="704700" y="1848420"/>
            <a:ext cx="1439370" cy="365850"/>
            <a:chOff x="939600" y="1321560"/>
            <a:chExt cx="1919160" cy="487800"/>
          </a:xfrm>
        </p:grpSpPr>
        <p:sp>
          <p:nvSpPr>
            <p:cNvPr id="150" name="CustomShape 58"/>
            <p:cNvSpPr/>
            <p:nvPr/>
          </p:nvSpPr>
          <p:spPr>
            <a:xfrm>
              <a:off x="939600" y="1321560"/>
              <a:ext cx="1919160" cy="487800"/>
            </a:xfrm>
            <a:prstGeom prst="roundRect">
              <a:avLst>
                <a:gd name="adj" fmla="val 37406"/>
              </a:avLst>
            </a:prstGeom>
            <a:solidFill>
              <a:srgbClr val="FFFFFF"/>
            </a:solidFill>
            <a:ln w="12600" cap="rnd">
              <a:solidFill>
                <a:schemeClr val="accent1"/>
              </a:solidFill>
              <a:custDash>
                <a:ds d="600000" sp="600000"/>
              </a:custDash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59"/>
            <p:cNvSpPr/>
            <p:nvPr/>
          </p:nvSpPr>
          <p:spPr>
            <a:xfrm>
              <a:off x="993240" y="1367280"/>
              <a:ext cx="1812240" cy="39600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750" spc="-1">
                  <a:solidFill>
                    <a:srgbClr val="000000"/>
                  </a:solidFill>
                  <a:latin typeface="Calibri"/>
                  <a:ea typeface="Calibri"/>
                </a:rPr>
                <a:t>Le CAP et Bac Pro peuvent être préparés en apprentissage</a:t>
              </a:r>
              <a:endParaRPr lang="fr-FR" sz="750" spc="-1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69323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43066" y="869939"/>
            <a:ext cx="5181840" cy="6334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90" tIns="33750" rIns="34290" bIns="33750" anchor="ctr"/>
          <a:lstStyle/>
          <a:p>
            <a:pPr>
              <a:lnSpc>
                <a:spcPct val="90000"/>
              </a:lnSpc>
            </a:pPr>
            <a:r>
              <a:rPr lang="fr-FR" sz="3300" spc="-1" dirty="0">
                <a:solidFill>
                  <a:srgbClr val="002060"/>
                </a:solidFill>
                <a:latin typeface="Calibri Light"/>
                <a:ea typeface="Calibri Light"/>
              </a:rPr>
              <a:t>Accès, enjeux et prérequis </a:t>
            </a:r>
            <a:endParaRPr lang="fr-FR" sz="3300" spc="-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153" name="Espace réservé du contenu 8"/>
          <p:cNvPicPr/>
          <p:nvPr/>
        </p:nvPicPr>
        <p:blipFill>
          <a:blip r:embed="rId2"/>
          <a:stretch/>
        </p:blipFill>
        <p:spPr>
          <a:xfrm>
            <a:off x="1657530" y="1823580"/>
            <a:ext cx="5464800" cy="2535570"/>
          </a:xfrm>
          <a:prstGeom prst="rect">
            <a:avLst/>
          </a:prstGeom>
          <a:ln w="12600"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4212024" y="4828815"/>
            <a:ext cx="3206472" cy="1004670"/>
          </a:xfrm>
          <a:prstGeom prst="rect">
            <a:avLst/>
          </a:prstGeom>
          <a:noFill/>
          <a:ln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90" tIns="33750" rIns="34290" bIns="33750"/>
          <a:lstStyle/>
          <a:p>
            <a:pPr algn="ctr">
              <a:lnSpc>
                <a:spcPct val="100000"/>
              </a:lnSpc>
            </a:pPr>
            <a:r>
              <a:rPr lang="fr-FR" sz="1725" b="1" spc="-1" dirty="0">
                <a:solidFill>
                  <a:srgbClr val="002060"/>
                </a:solidFill>
                <a:latin typeface="Calibri"/>
                <a:ea typeface="Calibri"/>
              </a:rPr>
              <a:t> Avis Favorable </a:t>
            </a:r>
            <a:r>
              <a:rPr sz="1350" dirty="0">
                <a:solidFill>
                  <a:srgbClr val="002060"/>
                </a:solidFill>
              </a:rPr>
              <a:t/>
            </a:r>
            <a:br>
              <a:rPr sz="1350" dirty="0">
                <a:solidFill>
                  <a:srgbClr val="002060"/>
                </a:solidFill>
              </a:rPr>
            </a:br>
            <a:r>
              <a:rPr lang="fr-FR" sz="1725" b="1" spc="-1" dirty="0">
                <a:solidFill>
                  <a:srgbClr val="002060"/>
                </a:solidFill>
                <a:latin typeface="Calibri"/>
                <a:ea typeface="Calibri"/>
              </a:rPr>
              <a:t>du Conseil de Classe </a:t>
            </a:r>
            <a:endParaRPr lang="fr-FR" sz="1725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200" spc="-1" dirty="0">
                <a:solidFill>
                  <a:srgbClr val="002060"/>
                </a:solidFill>
                <a:latin typeface="Calibri"/>
                <a:ea typeface="Calibri"/>
              </a:rPr>
              <a:t>(Garantie d’une place dans son lycée de secteur)</a:t>
            </a:r>
            <a:endParaRPr lang="fr-FR" sz="1200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10268910" y="4394250"/>
            <a:ext cx="140400" cy="53919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18776"/>
                </a:moveTo>
                <a:lnTo>
                  <a:pt x="5400" y="18776"/>
                </a:lnTo>
                <a:lnTo>
                  <a:pt x="5400" y="0"/>
                </a:lnTo>
                <a:lnTo>
                  <a:pt x="16200" y="0"/>
                </a:lnTo>
                <a:lnTo>
                  <a:pt x="16200" y="18776"/>
                </a:lnTo>
                <a:lnTo>
                  <a:pt x="21600" y="18776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2600">
            <a:solidFill>
              <a:srgbClr val="42719B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4"/>
          <p:cNvSpPr/>
          <p:nvPr/>
        </p:nvSpPr>
        <p:spPr>
          <a:xfrm>
            <a:off x="5741820" y="4407210"/>
            <a:ext cx="146880" cy="352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4346"/>
                </a:moveTo>
                <a:lnTo>
                  <a:pt x="10800" y="0"/>
                </a:lnTo>
                <a:lnTo>
                  <a:pt x="21600" y="4346"/>
                </a:lnTo>
                <a:lnTo>
                  <a:pt x="16200" y="4346"/>
                </a:lnTo>
                <a:lnTo>
                  <a:pt x="16200" y="17254"/>
                </a:lnTo>
                <a:lnTo>
                  <a:pt x="21600" y="17254"/>
                </a:lnTo>
                <a:lnTo>
                  <a:pt x="10800" y="21600"/>
                </a:lnTo>
                <a:lnTo>
                  <a:pt x="0" y="17254"/>
                </a:lnTo>
                <a:lnTo>
                  <a:pt x="5400" y="17254"/>
                </a:lnTo>
                <a:lnTo>
                  <a:pt x="5400" y="4346"/>
                </a:lnTo>
                <a:close/>
              </a:path>
            </a:pathLst>
          </a:custGeom>
          <a:solidFill>
            <a:srgbClr val="000000"/>
          </a:solidFill>
          <a:ln w="12600">
            <a:solidFill>
              <a:schemeClr val="accent5">
                <a:satOff val="-3547"/>
                <a:lumOff val="-10352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CustomShape 5"/>
          <p:cNvSpPr/>
          <p:nvPr/>
        </p:nvSpPr>
        <p:spPr>
          <a:xfrm>
            <a:off x="1553040" y="4811670"/>
            <a:ext cx="2843370" cy="1038960"/>
          </a:xfrm>
          <a:prstGeom prst="rect">
            <a:avLst/>
          </a:prstGeom>
          <a:noFill/>
          <a:ln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90" tIns="33750" rIns="34290" bIns="33750"/>
          <a:lstStyle/>
          <a:p>
            <a:pPr algn="ctr">
              <a:lnSpc>
                <a:spcPct val="100000"/>
              </a:lnSpc>
            </a:pPr>
            <a:r>
              <a:rPr lang="fr-FR" sz="1725" spc="-1" dirty="0">
                <a:solidFill>
                  <a:srgbClr val="002060"/>
                </a:solidFill>
                <a:latin typeface="Calibri"/>
                <a:ea typeface="Calibri"/>
              </a:rPr>
              <a:t> </a:t>
            </a:r>
            <a:r>
              <a:rPr lang="fr-FR" sz="1725" b="1" spc="-1" dirty="0">
                <a:solidFill>
                  <a:srgbClr val="002060"/>
                </a:solidFill>
                <a:latin typeface="Calibri"/>
                <a:ea typeface="Calibri"/>
              </a:rPr>
              <a:t>Avis Favorable </a:t>
            </a:r>
            <a:endParaRPr lang="fr-FR" sz="1725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575" b="1" spc="-1" dirty="0">
                <a:solidFill>
                  <a:srgbClr val="002060"/>
                </a:solidFill>
                <a:latin typeface="Calibri"/>
                <a:ea typeface="Calibri"/>
              </a:rPr>
              <a:t>+ </a:t>
            </a:r>
            <a:r>
              <a:rPr lang="fr-FR" sz="1725" b="1" spc="-1" dirty="0">
                <a:solidFill>
                  <a:srgbClr val="002060"/>
                </a:solidFill>
                <a:latin typeface="Calibri"/>
                <a:ea typeface="Calibri"/>
              </a:rPr>
              <a:t>Avoir une affectation</a:t>
            </a:r>
            <a:r>
              <a:rPr sz="1350" dirty="0">
                <a:solidFill>
                  <a:srgbClr val="002060"/>
                </a:solidFill>
              </a:rPr>
              <a:t/>
            </a:r>
            <a:br>
              <a:rPr sz="1350" dirty="0">
                <a:solidFill>
                  <a:srgbClr val="002060"/>
                </a:solidFill>
              </a:rPr>
            </a:br>
            <a:r>
              <a:rPr lang="fr-FR" sz="1200" spc="-1" dirty="0">
                <a:solidFill>
                  <a:srgbClr val="002060"/>
                </a:solidFill>
                <a:latin typeface="Calibri"/>
                <a:ea typeface="Calibri"/>
              </a:rPr>
              <a:t>(les dossiers scolaires comptent…)</a:t>
            </a:r>
            <a:endParaRPr lang="fr-FR" sz="1200" spc="-1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158" name="Group 6"/>
          <p:cNvGrpSpPr/>
          <p:nvPr/>
        </p:nvGrpSpPr>
        <p:grpSpPr>
          <a:xfrm>
            <a:off x="48330" y="1775520"/>
            <a:ext cx="1833300" cy="1420740"/>
            <a:chOff x="64440" y="793800"/>
            <a:chExt cx="2444400" cy="2324880"/>
          </a:xfrm>
        </p:grpSpPr>
        <p:sp>
          <p:nvSpPr>
            <p:cNvPr id="159" name="CustomShape 7"/>
            <p:cNvSpPr/>
            <p:nvPr/>
          </p:nvSpPr>
          <p:spPr>
            <a:xfrm>
              <a:off x="64440" y="793800"/>
              <a:ext cx="2444400" cy="2324880"/>
            </a:xfrm>
            <a:prstGeom prst="ellipse">
              <a:avLst/>
            </a:prstGeom>
            <a:solidFill>
              <a:srgbClr val="DDDDDD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CustomShape 8"/>
            <p:cNvSpPr/>
            <p:nvPr/>
          </p:nvSpPr>
          <p:spPr>
            <a:xfrm>
              <a:off x="422640" y="1431360"/>
              <a:ext cx="1728000" cy="104976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1" spc="-1" dirty="0">
                  <a:solidFill>
                    <a:srgbClr val="000000"/>
                  </a:solidFill>
                  <a:latin typeface="Calibri"/>
                  <a:ea typeface="Calibri"/>
                </a:rPr>
                <a:t>Approche pratique  </a:t>
              </a:r>
              <a:r>
                <a:rPr lang="fr-FR" sz="900" spc="-1" dirty="0">
                  <a:solidFill>
                    <a:srgbClr val="000000"/>
                  </a:solidFill>
                  <a:latin typeface="Calibri"/>
                  <a:ea typeface="Calibri"/>
                </a:rPr>
                <a:t>(Apprentissage de gestes professionnels, ateliers techniques, stages etc…)</a:t>
              </a:r>
              <a:endParaRPr lang="fr-FR" sz="900" spc="-1" dirty="0">
                <a:latin typeface="Arial"/>
              </a:endParaRPr>
            </a:p>
          </p:txBody>
        </p:sp>
      </p:grpSp>
      <p:grpSp>
        <p:nvGrpSpPr>
          <p:cNvPr id="161" name="Group 9"/>
          <p:cNvGrpSpPr/>
          <p:nvPr/>
        </p:nvGrpSpPr>
        <p:grpSpPr>
          <a:xfrm>
            <a:off x="7286760" y="1559520"/>
            <a:ext cx="1833300" cy="1636740"/>
            <a:chOff x="9715680" y="793800"/>
            <a:chExt cx="2444400" cy="2324880"/>
          </a:xfrm>
        </p:grpSpPr>
        <p:sp>
          <p:nvSpPr>
            <p:cNvPr id="162" name="CustomShape 10"/>
            <p:cNvSpPr/>
            <p:nvPr/>
          </p:nvSpPr>
          <p:spPr>
            <a:xfrm>
              <a:off x="9715680" y="793800"/>
              <a:ext cx="2444400" cy="2324880"/>
            </a:xfrm>
            <a:prstGeom prst="ellipse">
              <a:avLst/>
            </a:prstGeom>
            <a:solidFill>
              <a:srgbClr val="DDDDDD"/>
            </a:solidFill>
            <a:ln w="12600">
              <a:solidFill>
                <a:srgbClr val="42719B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11"/>
            <p:cNvSpPr/>
            <p:nvPr/>
          </p:nvSpPr>
          <p:spPr>
            <a:xfrm>
              <a:off x="10073520" y="1341000"/>
              <a:ext cx="1840976" cy="1230840"/>
            </a:xfrm>
            <a:prstGeom prst="rect">
              <a:avLst/>
            </a:prstGeom>
            <a:no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4290" tIns="33750" rIns="34290" bIns="33750" anchor="ctr"/>
            <a:lstStyle/>
            <a:p>
              <a:pPr algn="ctr">
                <a:lnSpc>
                  <a:spcPct val="100000"/>
                </a:lnSpc>
              </a:pPr>
              <a:r>
                <a:rPr lang="fr-FR" sz="1200" b="1" spc="-1" dirty="0">
                  <a:solidFill>
                    <a:srgbClr val="000000"/>
                  </a:solidFill>
                  <a:latin typeface="Calibri"/>
                  <a:ea typeface="Calibri"/>
                </a:rPr>
                <a:t>Approche Théorique</a:t>
              </a:r>
              <a:r>
                <a:rPr lang="fr-FR" sz="900" spc="-1" dirty="0">
                  <a:solidFill>
                    <a:srgbClr val="000000"/>
                  </a:solidFill>
                  <a:latin typeface="Calibri"/>
                  <a:ea typeface="Calibri"/>
                </a:rPr>
                <a:t> (Enseignements généraux, projet de poursuite d’études supérieures longues…)</a:t>
              </a:r>
              <a:endParaRPr lang="fr-FR" sz="900" spc="-1" dirty="0">
                <a:latin typeface="Arial"/>
              </a:endParaRPr>
            </a:p>
          </p:txBody>
        </p:sp>
      </p:grpSp>
      <p:sp>
        <p:nvSpPr>
          <p:cNvPr id="164" name="CustomShape 12"/>
          <p:cNvSpPr/>
          <p:nvPr/>
        </p:nvSpPr>
        <p:spPr>
          <a:xfrm>
            <a:off x="2901420" y="4407210"/>
            <a:ext cx="146880" cy="3526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4346"/>
                </a:moveTo>
                <a:lnTo>
                  <a:pt x="10800" y="0"/>
                </a:lnTo>
                <a:lnTo>
                  <a:pt x="21600" y="4346"/>
                </a:lnTo>
                <a:lnTo>
                  <a:pt x="16200" y="4346"/>
                </a:lnTo>
                <a:lnTo>
                  <a:pt x="16200" y="17254"/>
                </a:lnTo>
                <a:lnTo>
                  <a:pt x="21600" y="17254"/>
                </a:lnTo>
                <a:lnTo>
                  <a:pt x="10800" y="21600"/>
                </a:lnTo>
                <a:lnTo>
                  <a:pt x="0" y="17254"/>
                </a:lnTo>
                <a:lnTo>
                  <a:pt x="5400" y="17254"/>
                </a:lnTo>
                <a:lnTo>
                  <a:pt x="5400" y="4346"/>
                </a:lnTo>
                <a:close/>
              </a:path>
            </a:pathLst>
          </a:custGeom>
          <a:solidFill>
            <a:srgbClr val="000000"/>
          </a:solidFill>
          <a:ln w="12600">
            <a:solidFill>
              <a:schemeClr val="accent5">
                <a:satOff val="-3547"/>
                <a:lumOff val="-10352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CustomShape 13"/>
          <p:cNvSpPr/>
          <p:nvPr/>
        </p:nvSpPr>
        <p:spPr>
          <a:xfrm rot="300000">
            <a:off x="7247567" y="2860159"/>
            <a:ext cx="1753752" cy="1425278"/>
          </a:xfrm>
          <a:prstGeom prst="wedgeEllipseCallout">
            <a:avLst>
              <a:gd name="adj1" fmla="val -49368"/>
              <a:gd name="adj2" fmla="val 63438"/>
            </a:avLst>
          </a:prstGeom>
          <a:solidFill>
            <a:srgbClr val="FFFFFF"/>
          </a:solidFill>
          <a:ln w="50760" cap="rnd">
            <a:solidFill>
              <a:schemeClr val="accent1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CustomShape 14"/>
          <p:cNvSpPr/>
          <p:nvPr/>
        </p:nvSpPr>
        <p:spPr>
          <a:xfrm rot="480000">
            <a:off x="7864830" y="3005640"/>
            <a:ext cx="669060" cy="273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Analyser</a:t>
            </a:r>
            <a:endParaRPr lang="fr-FR" sz="1350" spc="-1">
              <a:latin typeface="Arial"/>
            </a:endParaRPr>
          </a:p>
        </p:txBody>
      </p:sp>
      <p:sp>
        <p:nvSpPr>
          <p:cNvPr id="167" name="CustomShape 15"/>
          <p:cNvSpPr/>
          <p:nvPr/>
        </p:nvSpPr>
        <p:spPr>
          <a:xfrm rot="480000">
            <a:off x="7751700" y="3434130"/>
            <a:ext cx="909090" cy="273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Argumenter</a:t>
            </a:r>
            <a:endParaRPr lang="fr-FR" sz="1350" spc="-1">
              <a:latin typeface="Arial"/>
            </a:endParaRPr>
          </a:p>
        </p:txBody>
      </p:sp>
      <p:sp>
        <p:nvSpPr>
          <p:cNvPr id="168" name="CustomShape 16"/>
          <p:cNvSpPr/>
          <p:nvPr/>
        </p:nvSpPr>
        <p:spPr>
          <a:xfrm rot="480000">
            <a:off x="7765470" y="3245130"/>
            <a:ext cx="890730" cy="273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Synthétiser </a:t>
            </a:r>
            <a:endParaRPr lang="fr-FR" sz="1350" spc="-1">
              <a:latin typeface="Arial"/>
            </a:endParaRPr>
          </a:p>
        </p:txBody>
      </p:sp>
      <p:sp>
        <p:nvSpPr>
          <p:cNvPr id="169" name="CustomShape 17"/>
          <p:cNvSpPr/>
          <p:nvPr/>
        </p:nvSpPr>
        <p:spPr>
          <a:xfrm rot="480000">
            <a:off x="7761690" y="3621240"/>
            <a:ext cx="679320" cy="273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Réfléchir</a:t>
            </a:r>
            <a:endParaRPr lang="fr-FR" sz="1350" spc="-1">
              <a:latin typeface="Arial"/>
            </a:endParaRPr>
          </a:p>
        </p:txBody>
      </p:sp>
      <p:sp>
        <p:nvSpPr>
          <p:cNvPr id="170" name="CustomShape 18"/>
          <p:cNvSpPr/>
          <p:nvPr/>
        </p:nvSpPr>
        <p:spPr>
          <a:xfrm rot="480000">
            <a:off x="7801650" y="3814290"/>
            <a:ext cx="598050" cy="273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Rédiger</a:t>
            </a:r>
            <a:endParaRPr lang="fr-FR" sz="1350" spc="-1">
              <a:latin typeface="Arial"/>
            </a:endParaRPr>
          </a:p>
        </p:txBody>
      </p:sp>
      <p:sp>
        <p:nvSpPr>
          <p:cNvPr id="171" name="CustomShape 19"/>
          <p:cNvSpPr/>
          <p:nvPr/>
        </p:nvSpPr>
        <p:spPr>
          <a:xfrm flipH="1">
            <a:off x="32130" y="2907360"/>
            <a:ext cx="1672380" cy="1270620"/>
          </a:xfrm>
          <a:prstGeom prst="wedgeEllipseCallout">
            <a:avLst>
              <a:gd name="adj1" fmla="val -49385"/>
              <a:gd name="adj2" fmla="val 62956"/>
            </a:avLst>
          </a:prstGeom>
          <a:solidFill>
            <a:srgbClr val="FFFFFF"/>
          </a:solidFill>
          <a:ln w="50760" cap="rnd">
            <a:solidFill>
              <a:schemeClr val="accent1"/>
            </a:solidFill>
            <a:custDash>
              <a:ds d="200000" sp="200000"/>
            </a:custDash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CustomShape 20"/>
          <p:cNvSpPr/>
          <p:nvPr/>
        </p:nvSpPr>
        <p:spPr>
          <a:xfrm rot="21120000">
            <a:off x="747360" y="3769470"/>
            <a:ext cx="714690" cy="273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Pratiquer</a:t>
            </a:r>
            <a:endParaRPr lang="fr-FR" sz="1350" spc="-1">
              <a:latin typeface="Arial"/>
            </a:endParaRPr>
          </a:p>
        </p:txBody>
      </p:sp>
      <p:sp>
        <p:nvSpPr>
          <p:cNvPr id="173" name="CustomShape 21"/>
          <p:cNvSpPr/>
          <p:nvPr/>
        </p:nvSpPr>
        <p:spPr>
          <a:xfrm rot="21120000">
            <a:off x="461160" y="3367440"/>
            <a:ext cx="844830" cy="273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Reproduire</a:t>
            </a:r>
            <a:endParaRPr lang="fr-FR" sz="1350" spc="-1">
              <a:latin typeface="Arial"/>
            </a:endParaRPr>
          </a:p>
        </p:txBody>
      </p:sp>
      <p:sp>
        <p:nvSpPr>
          <p:cNvPr id="174" name="CustomShape 22"/>
          <p:cNvSpPr/>
          <p:nvPr/>
        </p:nvSpPr>
        <p:spPr>
          <a:xfrm rot="21120000">
            <a:off x="233280" y="3184110"/>
            <a:ext cx="1214190" cy="2737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Aimer le concret</a:t>
            </a:r>
            <a:endParaRPr lang="fr-FR" sz="1350" spc="-1">
              <a:latin typeface="Arial"/>
            </a:endParaRPr>
          </a:p>
        </p:txBody>
      </p:sp>
      <p:sp>
        <p:nvSpPr>
          <p:cNvPr id="175" name="CustomShape 23"/>
          <p:cNvSpPr/>
          <p:nvPr/>
        </p:nvSpPr>
        <p:spPr>
          <a:xfrm rot="21120000">
            <a:off x="626130" y="3568860"/>
            <a:ext cx="706590" cy="273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34290" tIns="33750" rIns="34290" bIns="33750"/>
          <a:lstStyle/>
          <a:p>
            <a:pPr>
              <a:lnSpc>
                <a:spcPct val="100000"/>
              </a:lnSpc>
            </a:pPr>
            <a:r>
              <a:rPr lang="fr-FR" sz="1350" spc="-1">
                <a:solidFill>
                  <a:srgbClr val="000000"/>
                </a:solidFill>
                <a:latin typeface="Calibri"/>
                <a:ea typeface="Calibri"/>
              </a:rPr>
              <a:t>Observer</a:t>
            </a:r>
            <a:endParaRPr lang="fr-FR" sz="1350" spc="-1">
              <a:latin typeface="Arial"/>
            </a:endParaRPr>
          </a:p>
        </p:txBody>
      </p:sp>
      <p:sp>
        <p:nvSpPr>
          <p:cNvPr id="26" name="CustomShape 51"/>
          <p:cNvSpPr/>
          <p:nvPr/>
        </p:nvSpPr>
        <p:spPr>
          <a:xfrm>
            <a:off x="2150010" y="1771740"/>
            <a:ext cx="1624754" cy="277160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fr-FR" sz="825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Emploi ou études courtes</a:t>
            </a:r>
            <a:endParaRPr lang="fr-FR" sz="825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27" name="CustomShape 48"/>
          <p:cNvSpPr/>
          <p:nvPr/>
        </p:nvSpPr>
        <p:spPr>
          <a:xfrm>
            <a:off x="4472141" y="1545358"/>
            <a:ext cx="1335102" cy="329327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fr-FR" sz="825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Etudes courtes à moyennes</a:t>
            </a:r>
            <a:endParaRPr lang="fr-FR" sz="825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  <p:sp>
        <p:nvSpPr>
          <p:cNvPr id="28" name="CustomShape 47"/>
          <p:cNvSpPr/>
          <p:nvPr/>
        </p:nvSpPr>
        <p:spPr>
          <a:xfrm>
            <a:off x="6084356" y="1582136"/>
            <a:ext cx="760860" cy="302709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100000"/>
              </a:lnSpc>
            </a:pPr>
            <a:r>
              <a:rPr lang="fr-FR" sz="825" spc="-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DejaVu Sans"/>
              </a:rPr>
              <a:t>Etudes longues</a:t>
            </a:r>
            <a:endParaRPr lang="fr-FR" sz="825" spc="-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95540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CustomShape 1"/>
          <p:cNvSpPr/>
          <p:nvPr/>
        </p:nvSpPr>
        <p:spPr>
          <a:xfrm>
            <a:off x="1039680" y="1272240"/>
            <a:ext cx="7865280" cy="4916160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latin typeface="Calibri"/>
              </a:rPr>
              <a:t>La seconde générale et technologique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8480160" y="6415560"/>
            <a:ext cx="663480" cy="337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479601F2-7AFD-46EC-8E7A-BC7A34C85BB6}" type="slidenum">
              <a:rPr lang="fr-FR" sz="1800" b="1" strike="noStrike" spc="-1">
                <a:solidFill>
                  <a:srgbClr val="808080"/>
                </a:solidFill>
                <a:latin typeface="Calibri"/>
              </a:rPr>
              <a:t>5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222" name="CustomShape 3"/>
          <p:cNvSpPr/>
          <p:nvPr/>
        </p:nvSpPr>
        <p:spPr>
          <a:xfrm>
            <a:off x="1235160" y="6519960"/>
            <a:ext cx="6989400" cy="27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fr-FR" sz="1200" b="0" i="1" strike="noStrike" cap="all" spc="-1">
                <a:solidFill>
                  <a:srgbClr val="FFFFFF"/>
                </a:solidFill>
                <a:latin typeface="Arial"/>
              </a:rPr>
              <a:t>mars 2018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368551" y="1711325"/>
            <a:ext cx="4794250" cy="4445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b="1" i="0" dirty="0">
                <a:solidFill>
                  <a:schemeClr val="bg1"/>
                </a:solidFill>
                <a:cs typeface="Times New Roman" pitchFamily="18" charset="0"/>
              </a:rPr>
              <a:t>Pour réussir </a:t>
            </a:r>
            <a:r>
              <a:rPr lang="en-GB" b="1" i="0" dirty="0" err="1">
                <a:solidFill>
                  <a:schemeClr val="bg1"/>
                </a:solidFill>
                <a:cs typeface="Times New Roman" pitchFamily="18" charset="0"/>
              </a:rPr>
              <a:t>en</a:t>
            </a:r>
            <a:r>
              <a:rPr lang="en-GB" b="1" i="0" dirty="0">
                <a:solidFill>
                  <a:schemeClr val="bg1"/>
                </a:solidFill>
                <a:cs typeface="Times New Roman" pitchFamily="18" charset="0"/>
              </a:rPr>
              <a:t> 2</a:t>
            </a:r>
            <a:r>
              <a:rPr lang="en-GB" b="1" i="0" baseline="30000" dirty="0">
                <a:solidFill>
                  <a:schemeClr val="bg1"/>
                </a:solidFill>
                <a:cs typeface="Times New Roman" pitchFamily="18" charset="0"/>
              </a:rPr>
              <a:t>de</a:t>
            </a:r>
            <a:r>
              <a:rPr lang="en-GB" b="1" i="0" dirty="0">
                <a:solidFill>
                  <a:schemeClr val="bg1"/>
                </a:solidFill>
                <a:cs typeface="Times New Roman" pitchFamily="18" charset="0"/>
              </a:rPr>
              <a:t> GT, </a:t>
            </a:r>
            <a:r>
              <a:rPr lang="en-GB" b="1" i="0" dirty="0" err="1" smtClean="0">
                <a:solidFill>
                  <a:schemeClr val="bg1"/>
                </a:solidFill>
                <a:cs typeface="Times New Roman" pitchFamily="18" charset="0"/>
              </a:rPr>
              <a:t>il</a:t>
            </a:r>
            <a:r>
              <a:rPr lang="en-GB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cs typeface="Times New Roman" pitchFamily="18" charset="0"/>
              </a:rPr>
              <a:t>est</a:t>
            </a:r>
            <a:r>
              <a:rPr lang="en-GB" b="1" dirty="0" smtClean="0">
                <a:solidFill>
                  <a:schemeClr val="bg1"/>
                </a:solidFill>
                <a:cs typeface="Times New Roman" pitchFamily="18" charset="0"/>
              </a:rPr>
              <a:t> necessaire de</a:t>
            </a:r>
            <a:r>
              <a:rPr lang="en-GB" b="1" i="0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GB" i="0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702313" y="2706464"/>
            <a:ext cx="2520280" cy="225777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4819650" y="2957513"/>
            <a:ext cx="1768475" cy="1470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368550" y="2957513"/>
            <a:ext cx="2065338" cy="1470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207963" y="2957513"/>
            <a:ext cx="1800225" cy="14700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203848" y="1075803"/>
            <a:ext cx="2520280" cy="142780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dirty="0"/>
          </a:p>
        </p:txBody>
      </p:sp>
      <p:sp>
        <p:nvSpPr>
          <p:cNvPr id="7182" name="Text Box 3"/>
          <p:cNvSpPr txBox="1">
            <a:spLocks noChangeArrowheads="1"/>
          </p:cNvSpPr>
          <p:nvPr/>
        </p:nvSpPr>
        <p:spPr bwMode="auto">
          <a:xfrm>
            <a:off x="611188" y="625475"/>
            <a:ext cx="79216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912813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912813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912813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912813" eaLnBrk="0" hangingPunct="0"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3200" b="1" dirty="0">
                <a:solidFill>
                  <a:srgbClr val="C00000"/>
                </a:solidFill>
                <a:latin typeface="+mn-lt"/>
                <a:cs typeface="Arial" pitchFamily="34" charset="0"/>
              </a:rPr>
              <a:t>Exigences de la classe de seconde </a:t>
            </a:r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>
            <a:off x="4446588" y="2155825"/>
            <a:ext cx="0" cy="209550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82588" y="4748213"/>
            <a:ext cx="8424862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fr-FR" sz="1800" i="0" dirty="0" err="1"/>
              <a:t>Enseignements</a:t>
            </a:r>
            <a:r>
              <a:rPr lang="en-GB" altLang="fr-FR" sz="1800" i="0" dirty="0"/>
              <a:t> </a:t>
            </a:r>
            <a:r>
              <a:rPr lang="en-GB" altLang="fr-FR" sz="1800" i="0" dirty="0" err="1"/>
              <a:t>en</a:t>
            </a:r>
            <a:r>
              <a:rPr lang="en-GB" altLang="fr-FR" sz="1800" i="0" dirty="0"/>
              <a:t> </a:t>
            </a:r>
            <a:r>
              <a:rPr lang="en-GB" altLang="fr-FR" sz="1800" i="0" dirty="0" err="1"/>
              <a:t>classe</a:t>
            </a:r>
            <a:r>
              <a:rPr lang="en-GB" altLang="fr-FR" sz="1800" i="0" dirty="0"/>
              <a:t> de 2</a:t>
            </a:r>
            <a:r>
              <a:rPr lang="en-GB" altLang="fr-FR" sz="1800" i="0" baseline="30000" dirty="0"/>
              <a:t>de</a:t>
            </a:r>
            <a:r>
              <a:rPr lang="en-GB" altLang="fr-FR" sz="1800" i="0" dirty="0"/>
              <a:t> </a:t>
            </a:r>
            <a:r>
              <a:rPr lang="en-GB" altLang="fr-FR" sz="1800" i="0" dirty="0" err="1"/>
              <a:t>dans</a:t>
            </a:r>
            <a:r>
              <a:rPr lang="en-GB" altLang="fr-FR" sz="1800" i="0" dirty="0"/>
              <a:t> la </a:t>
            </a:r>
            <a:r>
              <a:rPr lang="en-GB" altLang="fr-FR" sz="1800" i="0" dirty="0" err="1"/>
              <a:t>continuité</a:t>
            </a:r>
            <a:r>
              <a:rPr lang="en-GB" altLang="fr-FR" sz="1800" i="0" dirty="0"/>
              <a:t> de </a:t>
            </a:r>
            <a:r>
              <a:rPr lang="en-GB" altLang="fr-FR" sz="1800" i="0" dirty="0" err="1"/>
              <a:t>ceux</a:t>
            </a:r>
            <a:r>
              <a:rPr lang="en-GB" altLang="fr-FR" sz="1800" i="0" dirty="0"/>
              <a:t> </a:t>
            </a:r>
            <a:r>
              <a:rPr lang="en-GB" altLang="fr-FR" sz="1800" i="0" dirty="0" err="1"/>
              <a:t>dispensés</a:t>
            </a:r>
            <a:r>
              <a:rPr lang="en-GB" altLang="fr-FR" sz="1800" i="0" dirty="0"/>
              <a:t> </a:t>
            </a:r>
            <a:r>
              <a:rPr lang="en-GB" altLang="fr-FR" sz="1800" i="0" dirty="0" err="1"/>
              <a:t>en</a:t>
            </a:r>
            <a:r>
              <a:rPr lang="en-GB" altLang="fr-FR" sz="1800" i="0" dirty="0"/>
              <a:t> </a:t>
            </a:r>
            <a:r>
              <a:rPr lang="en-GB" altLang="fr-FR" sz="1800" i="0" dirty="0" err="1"/>
              <a:t>classe</a:t>
            </a:r>
            <a:r>
              <a:rPr lang="en-GB" altLang="fr-FR" sz="1800" i="0" dirty="0"/>
              <a:t> de 3</a:t>
            </a:r>
            <a:r>
              <a:rPr lang="en-GB" altLang="fr-FR" sz="1800" i="0" baseline="30000" dirty="0"/>
              <a:t>e </a:t>
            </a:r>
            <a:r>
              <a:rPr lang="en-GB" altLang="fr-FR" sz="1800" i="0" dirty="0"/>
              <a:t>(</a:t>
            </a:r>
            <a:r>
              <a:rPr lang="en-GB" altLang="fr-FR" sz="1800" i="0" dirty="0" err="1"/>
              <a:t>Français</a:t>
            </a:r>
            <a:r>
              <a:rPr lang="en-GB" altLang="fr-FR" sz="1800" i="0" dirty="0"/>
              <a:t>, Maths, H-G, etc.) </a:t>
            </a:r>
            <a:r>
              <a:rPr lang="en-GB" altLang="fr-FR" sz="1800" i="0" dirty="0" err="1"/>
              <a:t>m</a:t>
            </a:r>
            <a:r>
              <a:rPr lang="en-GB" altLang="fr-FR" sz="1800" dirty="0" err="1"/>
              <a:t>ais</a:t>
            </a:r>
            <a:r>
              <a:rPr lang="en-GB" altLang="fr-FR" sz="1800" dirty="0"/>
              <a:t> :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fr-FR" sz="1800" b="1" i="0" dirty="0" err="1">
                <a:solidFill>
                  <a:srgbClr val="C00000"/>
                </a:solidFill>
              </a:rPr>
              <a:t>niveau</a:t>
            </a:r>
            <a:r>
              <a:rPr lang="en-GB" altLang="fr-FR" sz="1800" b="1" i="0" dirty="0">
                <a:solidFill>
                  <a:srgbClr val="C00000"/>
                </a:solidFill>
              </a:rPr>
              <a:t> </a:t>
            </a:r>
            <a:r>
              <a:rPr lang="en-GB" altLang="fr-FR" sz="1800" b="1" i="0" dirty="0" err="1">
                <a:solidFill>
                  <a:srgbClr val="C00000"/>
                </a:solidFill>
              </a:rPr>
              <a:t>d’exigence</a:t>
            </a:r>
            <a:r>
              <a:rPr lang="en-GB" altLang="fr-FR" sz="1800" b="1" i="0" dirty="0">
                <a:solidFill>
                  <a:srgbClr val="C00000"/>
                </a:solidFill>
              </a:rPr>
              <a:t> plus </a:t>
            </a:r>
            <a:r>
              <a:rPr lang="en-GB" altLang="fr-FR" sz="1800" b="1" i="0" dirty="0" err="1">
                <a:solidFill>
                  <a:srgbClr val="C00000"/>
                </a:solidFill>
              </a:rPr>
              <a:t>élevé</a:t>
            </a:r>
            <a:r>
              <a:rPr lang="en-GB" altLang="fr-FR" sz="1800" b="1" i="0" dirty="0"/>
              <a:t>, 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fr-FR" sz="1800" b="1" i="0" dirty="0" err="1">
                <a:solidFill>
                  <a:srgbClr val="C00000"/>
                </a:solidFill>
              </a:rPr>
              <a:t>rythme</a:t>
            </a:r>
            <a:r>
              <a:rPr lang="en-GB" altLang="fr-FR" sz="1800" b="1" i="0" dirty="0">
                <a:solidFill>
                  <a:srgbClr val="C00000"/>
                </a:solidFill>
              </a:rPr>
              <a:t> de travail  plus </a:t>
            </a:r>
            <a:r>
              <a:rPr lang="en-GB" altLang="fr-FR" sz="1800" b="1" i="0" dirty="0" err="1">
                <a:solidFill>
                  <a:srgbClr val="C00000"/>
                </a:solidFill>
              </a:rPr>
              <a:t>soutenu</a:t>
            </a:r>
            <a:endParaRPr lang="en-GB" altLang="fr-FR" sz="1800" b="1" i="0" dirty="0">
              <a:solidFill>
                <a:srgbClr val="C00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GB" altLang="fr-FR" sz="1800" b="1" i="0" dirty="0" err="1">
                <a:solidFill>
                  <a:srgbClr val="C00000"/>
                </a:solidFill>
              </a:rPr>
              <a:t>méthodes</a:t>
            </a:r>
            <a:r>
              <a:rPr lang="en-GB" altLang="fr-FR" sz="1800" b="1" i="0" dirty="0">
                <a:solidFill>
                  <a:srgbClr val="C00000"/>
                </a:solidFill>
              </a:rPr>
              <a:t> de travail </a:t>
            </a:r>
            <a:r>
              <a:rPr lang="en-GB" altLang="fr-FR" sz="1800" b="1" i="0" dirty="0" err="1">
                <a:solidFill>
                  <a:srgbClr val="C00000"/>
                </a:solidFill>
              </a:rPr>
              <a:t>pouvant</a:t>
            </a:r>
            <a:r>
              <a:rPr lang="en-GB" altLang="fr-FR" sz="1800" b="1" i="0" dirty="0">
                <a:solidFill>
                  <a:srgbClr val="C00000"/>
                </a:solidFill>
              </a:rPr>
              <a:t> </a:t>
            </a:r>
            <a:r>
              <a:rPr lang="en-GB" altLang="fr-FR" sz="1800" b="1" dirty="0" err="1">
                <a:solidFill>
                  <a:srgbClr val="C00000"/>
                </a:solidFill>
              </a:rPr>
              <a:t>être</a:t>
            </a:r>
            <a:r>
              <a:rPr lang="en-GB" altLang="fr-FR" sz="1800" b="1" i="0" dirty="0">
                <a:solidFill>
                  <a:srgbClr val="C00000"/>
                </a:solidFill>
              </a:rPr>
              <a:t> </a:t>
            </a:r>
            <a:r>
              <a:rPr lang="en-GB" altLang="fr-FR" sz="1800" b="1" i="0" dirty="0" err="1">
                <a:solidFill>
                  <a:srgbClr val="C00000"/>
                </a:solidFill>
              </a:rPr>
              <a:t>différentes</a:t>
            </a:r>
            <a:r>
              <a:rPr lang="en-GB" altLang="fr-FR" sz="1800" i="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1150938" y="2373313"/>
            <a:ext cx="3282950" cy="0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158875" y="2373313"/>
            <a:ext cx="0" cy="452437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3419475" y="2371725"/>
            <a:ext cx="1588" cy="468313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>
            <a:off x="5702300" y="2371725"/>
            <a:ext cx="1588" cy="468313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>
            <a:off x="7937500" y="2363788"/>
            <a:ext cx="0" cy="460375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355850" y="2957513"/>
            <a:ext cx="2052638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defRPr/>
            </a:pPr>
            <a:r>
              <a:rPr lang="fr-FR" dirty="0">
                <a:latin typeface="+mj-lt"/>
              </a:rPr>
              <a:t>Avoir des acquis suffisants en fin 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de 3</a:t>
            </a:r>
            <a:r>
              <a:rPr lang="fr-FR" baseline="30000" dirty="0">
                <a:latin typeface="+mj-lt"/>
              </a:rPr>
              <a:t>e</a:t>
            </a:r>
            <a:r>
              <a:rPr lang="fr-FR" dirty="0">
                <a:latin typeface="+mj-lt"/>
              </a:rPr>
              <a:t> dans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 les matières présentes en 2</a:t>
            </a:r>
            <a:r>
              <a:rPr lang="fr-FR" baseline="30000" dirty="0">
                <a:latin typeface="+mj-lt"/>
              </a:rPr>
              <a:t>de</a:t>
            </a:r>
            <a:endParaRPr lang="fr-FR" dirty="0">
              <a:latin typeface="+mj-lt"/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207963" y="2947988"/>
            <a:ext cx="1800225" cy="14795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defRPr/>
            </a:pPr>
            <a:r>
              <a:rPr lang="fr-FR" dirty="0">
                <a:latin typeface="+mj-lt"/>
              </a:rPr>
              <a:t>S’intéresser à l’enseignement général et aimer le raisonnement abstrait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4876800" y="3086100"/>
            <a:ext cx="1655763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defRPr/>
            </a:pPr>
            <a:r>
              <a:rPr lang="fr-FR" dirty="0">
                <a:latin typeface="+mj-lt"/>
              </a:rPr>
              <a:t>Etre capable de travailler régulièrement chaque soir</a:t>
            </a:r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4468813" y="2374900"/>
            <a:ext cx="1260475" cy="0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 flipV="1">
            <a:off x="5702300" y="2373313"/>
            <a:ext cx="2235200" cy="1587"/>
          </a:xfrm>
          <a:prstGeom prst="line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7019925" y="2947988"/>
            <a:ext cx="1768475" cy="14700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7019925" y="3086100"/>
            <a:ext cx="176847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defRPr/>
            </a:pPr>
            <a:r>
              <a:rPr lang="fr-FR" dirty="0">
                <a:latin typeface="+mj-lt"/>
              </a:rPr>
              <a:t>Savoir organiser 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son travail 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en toute </a:t>
            </a:r>
            <a:br>
              <a:rPr lang="fr-FR" dirty="0">
                <a:latin typeface="+mj-lt"/>
              </a:rPr>
            </a:br>
            <a:r>
              <a:rPr lang="fr-FR" dirty="0">
                <a:latin typeface="+mj-lt"/>
              </a:rPr>
              <a:t>autonomie</a:t>
            </a:r>
          </a:p>
        </p:txBody>
      </p:sp>
    </p:spTree>
    <p:extLst>
      <p:ext uri="{BB962C8B-B14F-4D97-AF65-F5344CB8AC3E}">
        <p14:creationId xmlns:p14="http://schemas.microsoft.com/office/powerpoint/2010/main" val="3712393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887" y="0"/>
            <a:ext cx="9204887" cy="617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1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039680" y="1630080"/>
            <a:ext cx="7865280" cy="4372920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latin typeface="Calibri"/>
              </a:rPr>
              <a:t>Les bacs technologiques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(la première et la terminale)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8225280" y="6519960"/>
            <a:ext cx="530280" cy="337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5060E331-B5B9-43ED-9FB1-D7C2A1B60DA0}" type="slidenum">
              <a:rPr lang="fr-FR" sz="1800" b="1" strike="noStrike" spc="-1">
                <a:solidFill>
                  <a:srgbClr val="808080"/>
                </a:solidFill>
                <a:latin typeface="Calibri"/>
              </a:rPr>
              <a:t>9</a:t>
            </a:fld>
            <a:endParaRPr lang="fr-FR" sz="1800" b="0" strike="noStrike" spc="-1">
              <a:latin typeface="Times New Roman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1387800" y="6549840"/>
            <a:ext cx="6989400" cy="27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fr-FR" sz="1200" b="0" i="1" strike="noStrike" cap="all" spc="-1">
                <a:solidFill>
                  <a:srgbClr val="FFFFFF"/>
                </a:solidFill>
                <a:latin typeface="Arial"/>
              </a:rPr>
              <a:t>mars 2018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Après la 3e</Template>
  <TotalTime>3579</TotalTime>
  <Words>1444</Words>
  <Application>Microsoft Office PowerPoint</Application>
  <PresentationFormat>Affichage à l'écran (4:3)</PresentationFormat>
  <Paragraphs>286</Paragraphs>
  <Slides>29</Slides>
  <Notes>6</Notes>
  <HiddenSlides>2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29</vt:i4>
      </vt:variant>
    </vt:vector>
  </HeadingPairs>
  <TitlesOfParts>
    <vt:vector size="45" baseType="lpstr">
      <vt:lpstr>Arial</vt:lpstr>
      <vt:lpstr>Arial Black</vt:lpstr>
      <vt:lpstr>Arial Italic</vt:lpstr>
      <vt:lpstr>Calibri</vt:lpstr>
      <vt:lpstr>Calibri Light</vt:lpstr>
      <vt:lpstr>Comic Sans MS</vt:lpstr>
      <vt:lpstr>DejaVu Sans</vt:lpstr>
      <vt:lpstr>Lucida Sans Unicode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ONISEP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Choisir son orientation après la 3e</dc:title>
  <dc:subject/>
  <dc:creator>Béatrice Faveur</dc:creator>
  <dc:description/>
  <cp:lastModifiedBy>psy-en</cp:lastModifiedBy>
  <cp:revision>273</cp:revision>
  <cp:lastPrinted>2018-09-20T14:43:49Z</cp:lastPrinted>
  <dcterms:created xsi:type="dcterms:W3CDTF">2018-02-28T15:12:25Z</dcterms:created>
  <dcterms:modified xsi:type="dcterms:W3CDTF">2023-12-15T15:06:03Z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ONISEP</vt:lpwstr>
  </property>
  <property fmtid="{D5CDD505-2E9C-101B-9397-08002B2CF9AE}" pid="4" name="HiddenSlides">
    <vt:i4>14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33</vt:i4>
  </property>
</Properties>
</file>